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7" r:id="rId4"/>
    <p:sldId id="28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4" r:id="rId26"/>
    <p:sldId id="285" r:id="rId27"/>
    <p:sldId id="281" r:id="rId28"/>
    <p:sldId id="279" r:id="rId29"/>
    <p:sldId id="282" r:id="rId30"/>
    <p:sldId id="28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81" autoAdjust="0"/>
  </p:normalViewPr>
  <p:slideViewPr>
    <p:cSldViewPr>
      <p:cViewPr varScale="1">
        <p:scale>
          <a:sx n="54" d="100"/>
          <a:sy n="54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dirty="0" smtClean="0"/>
              <a:t>Образовательный четверг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421484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«</a:t>
            </a:r>
            <a:r>
              <a:rPr lang="ru-RU" sz="4800" dirty="0" smtClean="0"/>
              <a:t>Интегрированный трансформируемый урок с применением продуктивных технологий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Если Вы выбрали </a:t>
            </a:r>
            <a:r>
              <a:rPr lang="ru-RU" b="1" dirty="0" smtClean="0"/>
              <a:t>вариант № 2, то у Вас есть четкое пред</a:t>
            </a:r>
            <a:r>
              <a:rPr lang="ru-RU" dirty="0" smtClean="0"/>
              <a:t>ставление о том, когда и что Вам нужно сделать. Вы тщательно продумываете все ресурсы, детали и трудности своих текущих и будущих проектов. Вы строго регламентируете свои усилия в конкретных делах, но не включаете в планы время на отдых и восстановление сил.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Если Вам близок </a:t>
            </a:r>
            <a:r>
              <a:rPr lang="ru-RU" b="1" dirty="0" smtClean="0"/>
              <a:t>вариант № 3, то всё, что происходит </a:t>
            </a:r>
            <a:r>
              <a:rPr lang="ru-RU" dirty="0" smtClean="0"/>
              <a:t>с Вами, — источник вдохновений, порождающий новые идеи и проекты. Процесс создания нового — Ваша стихия. Вы увлечены своей работой и готовы заниматься ей все время, даже дома, вовлекаете всех членов семьи в Ваши творческие планы.</a:t>
            </a:r>
          </a:p>
          <a:p>
            <a:r>
              <a:rPr lang="ru-RU" dirty="0" smtClean="0"/>
              <a:t>Недостаток времени может ощущаться в те периоды, когда Вам нужно описать свои дела и предоставить отчет. </a:t>
            </a:r>
          </a:p>
          <a:p>
            <a:r>
              <a:rPr lang="ru-RU" dirty="0" smtClean="0"/>
              <a:t>Находите время в своих планах на анализ и осмысление результатов.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Вы выбрали </a:t>
            </a:r>
            <a:r>
              <a:rPr lang="ru-RU" b="1" dirty="0" smtClean="0"/>
              <a:t>вариант № 4, </a:t>
            </a:r>
            <a:r>
              <a:rPr lang="ru-RU" dirty="0" smtClean="0"/>
              <a:t>то все события, которые происходят с Вами и с Вашим окружением, глубоко осмысливаются и оцениваются Вами. Вы легко обобщаете свой и чужой опыт, отслеживая тенденции и делая прогнозы. Написание отчетов, концепций и аналитических справок — Ваш ≪конек≫.</a:t>
            </a:r>
          </a:p>
          <a:p>
            <a:r>
              <a:rPr lang="ru-RU" dirty="0" smtClean="0"/>
              <a:t>Однако Вы с трудом находите время для срочных незапланированных дел, Вам непросто перестраиваться в постоянно меняющихся условиях.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2. ЗАЧЕМ ИДТИ?</a:t>
            </a:r>
            <a:br>
              <a:rPr lang="ru-RU" dirty="0" smtClean="0"/>
            </a:br>
            <a:r>
              <a:rPr lang="ru-RU" b="1" i="1" dirty="0" smtClean="0"/>
              <a:t>или Сферы жизни и ценностные приоритеты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Деньги пропали —наживешь, время пропало — не вернешь.</a:t>
            </a:r>
          </a:p>
          <a:p>
            <a:pPr>
              <a:buNone/>
            </a:pPr>
            <a:r>
              <a:rPr lang="ru-RU" i="1" dirty="0" smtClean="0"/>
              <a:t>                                     Русская пословица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упражнение </a:t>
            </a:r>
            <a:r>
              <a:rPr lang="ru-RU" sz="1600" b="1" dirty="0" smtClean="0"/>
              <a:t>«Мои сферы жизни».</a:t>
            </a:r>
            <a:br>
              <a:rPr lang="ru-RU" sz="1600" b="1" dirty="0" smtClean="0"/>
            </a:br>
            <a:r>
              <a:rPr lang="ru-RU" sz="1600" dirty="0" smtClean="0"/>
              <a:t>Цель этого упражнения — помочь Вам осознать свои жизненные приоритеты, а также то, сколько времени Вы им посвящаете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14842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/>
              <a:t>Сфера номер № 1 — сфера, для которой Вы ищете дополнительное время, чтобы наполнить его важными для Вас занятиями.</a:t>
            </a:r>
          </a:p>
          <a:p>
            <a:pPr algn="just"/>
            <a:r>
              <a:rPr lang="ru-RU" i="1" dirty="0" smtClean="0"/>
              <a:t>Сфера № 2 — сфера-«донор», это та область, </a:t>
            </a:r>
            <a:r>
              <a:rPr lang="ru-RU" b="1" i="1" dirty="0" smtClean="0"/>
              <a:t>временные ресурсы </a:t>
            </a:r>
            <a:r>
              <a:rPr lang="ru-RU" i="1" dirty="0" smtClean="0"/>
              <a:t>которой будут перераспределены для другой сферы. </a:t>
            </a:r>
          </a:p>
          <a:p>
            <a:pPr algn="just">
              <a:buNone/>
            </a:pPr>
            <a:r>
              <a:rPr lang="ru-RU" i="1" dirty="0" smtClean="0"/>
              <a:t>Для этого Вам необходимо внести в нее организационные изменения.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3. КУДА ИДТИ?</a:t>
            </a:r>
            <a:br>
              <a:rPr lang="ru-RU" dirty="0" smtClean="0"/>
            </a:br>
            <a:r>
              <a:rPr lang="ru-RU" b="1" i="1" dirty="0" smtClean="0"/>
              <a:t>или Формулировка цели и выбор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 вас нет цели — у вас нет и на это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 формулировании цели необходимо учесть </a:t>
            </a:r>
            <a:r>
              <a:rPr lang="ru-RU" sz="2400" b="1" dirty="0" smtClean="0"/>
              <a:t>пять важных принципов: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 Цель должна быть конкретной.</a:t>
            </a:r>
          </a:p>
          <a:p>
            <a:r>
              <a:rPr lang="ru-RU" dirty="0" smtClean="0"/>
              <a:t>2 Цель должна звучать в утверждающей форме, т.е. необходимо в формулировке исключить частицу ≪не≫.</a:t>
            </a:r>
          </a:p>
          <a:p>
            <a:r>
              <a:rPr lang="ru-RU" dirty="0" smtClean="0"/>
              <a:t>3 Должен быть указан предполагаемый срок, к которому необходимо достичь цели.</a:t>
            </a:r>
          </a:p>
          <a:p>
            <a:r>
              <a:rPr lang="ru-RU" dirty="0" smtClean="0"/>
              <a:t>4 Достижение цели должно зависеть от самого человека, т.е. в формулировке цели не должны фигурировать другие люди.</a:t>
            </a:r>
          </a:p>
          <a:p>
            <a:r>
              <a:rPr lang="ru-RU" dirty="0" smtClean="0"/>
              <a:t>5 Достижение поставленной цели не должно принести никому вреда.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результате </a:t>
            </a:r>
            <a:r>
              <a:rPr lang="ru-RU" sz="2400" b="1" dirty="0" smtClean="0"/>
              <a:t>всё, чем человек располагает, можно</a:t>
            </a:r>
            <a:br>
              <a:rPr lang="ru-RU" sz="2400" b="1" dirty="0" smtClean="0"/>
            </a:br>
            <a:r>
              <a:rPr lang="ru-RU" sz="2400" dirty="0" smtClean="0"/>
              <a:t>≪положить≫ в один из трех ≪чемоданов≫: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То, что можно и нужно </a:t>
            </a:r>
            <a:r>
              <a:rPr lang="ru-RU" b="1" dirty="0" smtClean="0"/>
              <a:t>использовать для достижения сво</a:t>
            </a:r>
            <a:r>
              <a:rPr lang="ru-RU" dirty="0" smtClean="0"/>
              <a:t>ей цели. Это — самые главные ресурсы.</a:t>
            </a:r>
          </a:p>
          <a:p>
            <a:r>
              <a:rPr lang="ru-RU" dirty="0" smtClean="0"/>
              <a:t>То, что сначала необходимо </a:t>
            </a:r>
            <a:r>
              <a:rPr lang="ru-RU" b="1" dirty="0" smtClean="0"/>
              <a:t>преобразовать, а затем ис</a:t>
            </a:r>
            <a:r>
              <a:rPr lang="ru-RU" dirty="0" smtClean="0"/>
              <a:t>пользовать. Это — дополнительные ресурсы.</a:t>
            </a:r>
          </a:p>
          <a:p>
            <a:r>
              <a:rPr lang="ru-RU" dirty="0" smtClean="0"/>
              <a:t>То, что необходимо </a:t>
            </a:r>
            <a:r>
              <a:rPr lang="ru-RU" b="1" dirty="0" smtClean="0"/>
              <a:t>учитывать. Это то, что Вы не можете </a:t>
            </a:r>
            <a:r>
              <a:rPr lang="ru-RU" dirty="0" smtClean="0"/>
              <a:t>изменить и не можете игнорировать. При правильном подходе это сыграет важную роль при достижении цели.</a:t>
            </a:r>
          </a:p>
          <a:p>
            <a:r>
              <a:rPr lang="ru-RU" dirty="0" smtClean="0"/>
              <a:t>Три этих ≪чемодана≫ составляют Ваш ≪ресурсный багаж≫.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Ваши личностные и психофизические особенности.</a:t>
            </a:r>
          </a:p>
          <a:p>
            <a:r>
              <a:rPr lang="ru-RU" dirty="0" smtClean="0"/>
              <a:t>• Особенности школы, в которой Вы работаете.</a:t>
            </a:r>
          </a:p>
          <a:p>
            <a:r>
              <a:rPr lang="ru-RU" dirty="0" smtClean="0"/>
              <a:t>• Ваши профессиональные возможности.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когда встает, или Ваш </a:t>
            </a:r>
            <a:r>
              <a:rPr lang="ru-RU" dirty="0" err="1" smtClean="0"/>
              <a:t>хронотип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Наиболее распространенной считается классификация, по которой люди делятся на вечерний тип — ≪совы≫, утренний —≪жаворонки≫ и дневной — ≪голуби≫.</a:t>
            </a:r>
          </a:p>
          <a:p>
            <a:r>
              <a:rPr lang="ru-RU" dirty="0" smtClean="0"/>
              <a:t>Если Вы по натуре </a:t>
            </a:r>
            <a:r>
              <a:rPr lang="ru-RU" b="1" dirty="0" smtClean="0"/>
              <a:t>«жаворонок», то без проблем просыпае</a:t>
            </a:r>
            <a:r>
              <a:rPr lang="ru-RU" dirty="0" smtClean="0"/>
              <a:t>тесь рано утром, Ваша работоспособность максимальна в пер вой половине дня, затем она постепенно снижается.</a:t>
            </a:r>
          </a:p>
          <a:p>
            <a:r>
              <a:rPr lang="ru-RU" b="1" dirty="0" smtClean="0"/>
              <a:t>«Голубь» не любит рано вставать и поздно ложиться. Его </a:t>
            </a:r>
            <a:r>
              <a:rPr lang="ru-RU" dirty="0" smtClean="0"/>
              <a:t>активность зависит от светлого время суток, а работоспособность практически одинакова на протяжении всего дня.</a:t>
            </a:r>
          </a:p>
          <a:p>
            <a:r>
              <a:rPr lang="ru-RU" dirty="0" smtClean="0"/>
              <a:t>Работоспособность </a:t>
            </a:r>
            <a:r>
              <a:rPr lang="ru-RU" b="1" dirty="0" smtClean="0"/>
              <a:t>«совы» достигает своего пика во второй </a:t>
            </a:r>
            <a:r>
              <a:rPr lang="ru-RU" dirty="0" smtClean="0"/>
              <a:t>половине дня и может длиться практически до утра всю ночь. ≪Совам≫ очень трудно вставать по утрам и настраиваться на работу до обеда.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Анализ </a:t>
            </a:r>
            <a:br>
              <a:rPr lang="ru-RU" dirty="0" smtClean="0"/>
            </a:br>
            <a:r>
              <a:rPr lang="ru-RU" dirty="0" smtClean="0"/>
              <a:t>с позиции интегрированного трансформируемого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829576" cy="37687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Наличие просматриваемых связей при подаче материала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Новизна подачи материала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Наличие единого представления о проблеме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Что взяли в свою педагогическую копилку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Для того чтобы проверить, к какому типу принадлежите Вы,</a:t>
            </a:r>
            <a:br>
              <a:rPr lang="ru-RU" sz="2000" dirty="0" smtClean="0"/>
            </a:br>
            <a:r>
              <a:rPr lang="ru-RU" sz="2000" dirty="0" smtClean="0"/>
              <a:t>можно воспользоваться анкетой </a:t>
            </a:r>
            <a:r>
              <a:rPr lang="ru-RU" sz="2000" dirty="0" err="1" smtClean="0"/>
              <a:t>Остберга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Выберите один из четырех вариантов ответа.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4071966"/>
          </a:xfrm>
        </p:spPr>
        <p:txBody>
          <a:bodyPr/>
          <a:lstStyle/>
          <a:p>
            <a:r>
              <a:rPr lang="ru-RU" dirty="0" smtClean="0"/>
              <a:t>Необходимо отметить, что многие люди принадлежат к промежуточным </a:t>
            </a:r>
            <a:r>
              <a:rPr lang="ru-RU" dirty="0" err="1" smtClean="0"/>
              <a:t>хронотипам</a:t>
            </a:r>
            <a:r>
              <a:rPr lang="ru-RU" dirty="0" smtClean="0"/>
              <a:t> и не являются типичными представителями ≪сов≫, ≪жаворонков≫ или ≪голубей≫.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Сангвиник, холерик, флегматик,</a:t>
            </a:r>
            <a:br>
              <a:rPr lang="ru-RU" sz="2400" dirty="0" smtClean="0"/>
            </a:br>
            <a:r>
              <a:rPr lang="ru-RU" sz="2400" dirty="0" smtClean="0"/>
              <a:t>меланхолик — кто ты будешь такой?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Скажи мне, в какой школе</a:t>
            </a:r>
            <a:br>
              <a:rPr lang="ru-RU" dirty="0" smtClean="0"/>
            </a:br>
            <a:r>
              <a:rPr lang="ru-RU" dirty="0" smtClean="0"/>
              <a:t>ты работаешь, и я скажу, кто 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Мастера своего дела</a:t>
            </a:r>
            <a:br>
              <a:rPr lang="ru-RU" sz="1800" dirty="0" smtClean="0"/>
            </a:br>
            <a:r>
              <a:rPr lang="ru-RU" sz="1800" dirty="0" smtClean="0"/>
              <a:t>анализ сильных и слабых сторон своей профессиональной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 Стаж работы.</a:t>
            </a:r>
          </a:p>
          <a:p>
            <a:r>
              <a:rPr lang="ru-RU" dirty="0" smtClean="0"/>
              <a:t>2 Возраст.</a:t>
            </a:r>
          </a:p>
          <a:p>
            <a:r>
              <a:rPr lang="ru-RU" dirty="0" smtClean="0"/>
              <a:t>3 Знания в определенной профессиональной области.</a:t>
            </a:r>
          </a:p>
          <a:p>
            <a:r>
              <a:rPr lang="ru-RU" dirty="0" smtClean="0"/>
              <a:t>4 Наличие уникального профессионального опыта (владение специальных знаниями, стажировка за границей, наличие двух и более специальностей, владение компьютерными технологиями и пр.).</a:t>
            </a:r>
          </a:p>
          <a:p>
            <a:r>
              <a:rPr lang="ru-RU" dirty="0" smtClean="0"/>
              <a:t>5 Характер отношений с другими людьми (с детьми, коллегами, администрацией, родителями).</a:t>
            </a:r>
          </a:p>
          <a:p>
            <a:r>
              <a:rPr lang="ru-RU" dirty="0" smtClean="0"/>
              <a:t>6 Личные качества.</a:t>
            </a:r>
          </a:p>
          <a:p>
            <a:r>
              <a:rPr lang="ru-RU" dirty="0" smtClean="0"/>
              <a:t>7 Увлеченность делом.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такого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Сильные стороны</a:t>
            </a:r>
          </a:p>
          <a:p>
            <a:r>
              <a:rPr lang="ru-RU" dirty="0" smtClean="0"/>
              <a:t>• Увлеченность делом</a:t>
            </a:r>
          </a:p>
          <a:p>
            <a:r>
              <a:rPr lang="ru-RU" dirty="0" smtClean="0"/>
              <a:t>• Любовь со стороны детей</a:t>
            </a:r>
          </a:p>
          <a:p>
            <a:r>
              <a:rPr lang="ru-RU" dirty="0" smtClean="0"/>
              <a:t>• Творческий подход</a:t>
            </a:r>
          </a:p>
          <a:p>
            <a:r>
              <a:rPr lang="ru-RU" dirty="0" smtClean="0"/>
              <a:t>• Наличие публикаций в профессиональных изданиях</a:t>
            </a:r>
          </a:p>
          <a:p>
            <a:r>
              <a:rPr lang="ru-RU" dirty="0" smtClean="0"/>
              <a:t>• Опытный компьютерный пользователь</a:t>
            </a:r>
          </a:p>
          <a:p>
            <a:pPr algn="ctr"/>
            <a:r>
              <a:rPr lang="ru-RU" b="1" dirty="0" smtClean="0"/>
              <a:t>Слабые стороны </a:t>
            </a:r>
          </a:p>
          <a:p>
            <a:r>
              <a:rPr lang="ru-RU" dirty="0" smtClean="0"/>
              <a:t>• Излишняя эмоциональность</a:t>
            </a:r>
          </a:p>
          <a:p>
            <a:r>
              <a:rPr lang="ru-RU" dirty="0" smtClean="0"/>
              <a:t>• Неумение общаться с родителями</a:t>
            </a:r>
          </a:p>
          <a:p>
            <a:r>
              <a:rPr lang="ru-RU" dirty="0" smtClean="0"/>
              <a:t>• Натянутые отношения с коллегами-предметниками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результате экспериментальных измерений ≪собственной единицы времени≫ было выделено четыре группы людей: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 люди, чьи внутренние часы сильно спешат. Их интересы</a:t>
            </a:r>
          </a:p>
          <a:p>
            <a:pPr>
              <a:buNone/>
            </a:pPr>
            <a:r>
              <a:rPr lang="ru-RU" dirty="0" smtClean="0"/>
              <a:t>устремлены вперед в будущее (они живут ≪там и потом≫);</a:t>
            </a:r>
          </a:p>
          <a:p>
            <a:r>
              <a:rPr lang="ru-RU" dirty="0" smtClean="0"/>
              <a:t>2 люди, чьи внутренние часы отстают. Их интересы обращены в прошлое (они живут ≪там и тогда≫);</a:t>
            </a:r>
          </a:p>
          <a:p>
            <a:r>
              <a:rPr lang="ru-RU" dirty="0" smtClean="0"/>
              <a:t>3 люди, чьи внутренние часы идут точно. Их жизнь зафиксирована только на настоящем (только ≪здесь и сейчас≫);</a:t>
            </a:r>
          </a:p>
          <a:p>
            <a:r>
              <a:rPr lang="ru-RU" dirty="0" smtClean="0"/>
              <a:t>4 люди, чьи внутренние часы немного убегают вперед. Их</a:t>
            </a:r>
          </a:p>
          <a:p>
            <a:pPr>
              <a:buNone/>
            </a:pPr>
            <a:r>
              <a:rPr lang="ru-RU" dirty="0" smtClean="0"/>
              <a:t>интересы связаны с настоящим, которое является частью</a:t>
            </a:r>
          </a:p>
          <a:p>
            <a:pPr>
              <a:buNone/>
            </a:pPr>
            <a:r>
              <a:rPr lang="ru-RU" dirty="0" smtClean="0"/>
              <a:t>будущего (≪мое завтра начинается сегодня≫).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 формулировании цели необходимо учесть </a:t>
            </a:r>
            <a:r>
              <a:rPr lang="ru-RU" sz="2400" b="1" dirty="0" smtClean="0"/>
              <a:t>пять важных принципов: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 Цель должна быть конкретной.</a:t>
            </a:r>
          </a:p>
          <a:p>
            <a:r>
              <a:rPr lang="ru-RU" dirty="0" smtClean="0"/>
              <a:t>2 Цель должна звучать в утверждающей форме, т.е. необходимо в формулировке исключить частицу ≪не≫.</a:t>
            </a:r>
          </a:p>
          <a:p>
            <a:r>
              <a:rPr lang="ru-RU" dirty="0" smtClean="0"/>
              <a:t>3 Должен быть указан предполагаемый срок, к которому необходимо достичь цели.</a:t>
            </a:r>
          </a:p>
          <a:p>
            <a:r>
              <a:rPr lang="ru-RU" dirty="0" smtClean="0"/>
              <a:t>4 Достижение цели должно зависеть от самого человека, т.е. в формулировке цели не должны фигурировать другие люди.</a:t>
            </a:r>
          </a:p>
          <a:p>
            <a:r>
              <a:rPr lang="ru-RU" dirty="0" smtClean="0"/>
              <a:t>5 Достижение поставленной цели не должно принести никому вреда.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результате </a:t>
            </a:r>
            <a:r>
              <a:rPr lang="ru-RU" sz="2400" b="1" dirty="0" smtClean="0"/>
              <a:t>всё, чем человек располагает, можно </a:t>
            </a:r>
            <a:r>
              <a:rPr lang="ru-RU" sz="2400" dirty="0" smtClean="0"/>
              <a:t>≪положить≫ в один из трех ≪чемоданов≫: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То, что можно и нужно </a:t>
            </a:r>
            <a:r>
              <a:rPr lang="ru-RU" b="1" dirty="0" smtClean="0"/>
              <a:t>использовать для достижения сво</a:t>
            </a:r>
            <a:r>
              <a:rPr lang="ru-RU" dirty="0" smtClean="0"/>
              <a:t>ей цели. Это — самые главные ресурсы.</a:t>
            </a:r>
          </a:p>
          <a:p>
            <a:r>
              <a:rPr lang="ru-RU" dirty="0" smtClean="0"/>
              <a:t>То, что сначала необходимо </a:t>
            </a:r>
            <a:r>
              <a:rPr lang="ru-RU" b="1" dirty="0" smtClean="0"/>
              <a:t>преобразовать, а затем ис</a:t>
            </a:r>
            <a:r>
              <a:rPr lang="ru-RU" dirty="0" smtClean="0"/>
              <a:t>пользовать. Это — дополнительные ресурсы.</a:t>
            </a:r>
          </a:p>
          <a:p>
            <a:r>
              <a:rPr lang="ru-RU" dirty="0" smtClean="0"/>
              <a:t>То, что необходимо </a:t>
            </a:r>
            <a:r>
              <a:rPr lang="ru-RU" b="1" dirty="0" smtClean="0"/>
              <a:t>учитывать. Это то, что Вы не можете </a:t>
            </a:r>
            <a:r>
              <a:rPr lang="ru-RU" dirty="0" smtClean="0"/>
              <a:t>изменить и не можете игнорировать. При правильном подходе это сыграет важную роль при достижении цели.</a:t>
            </a:r>
          </a:p>
          <a:p>
            <a:r>
              <a:rPr lang="ru-RU" dirty="0" smtClean="0"/>
              <a:t>Три этих ≪чемодана≫ составляют Ваш ≪ресурсный багаж≫.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РАЗДЕЛ 4. КАК ИДТИ?</a:t>
            </a:r>
            <a:br>
              <a:rPr lang="ru-RU" sz="1800" dirty="0" smtClean="0"/>
            </a:br>
            <a:r>
              <a:rPr lang="ru-RU" sz="1800" b="1" i="1" dirty="0" smtClean="0"/>
              <a:t>или Приемы организации времени</a:t>
            </a:r>
            <a:br>
              <a:rPr lang="ru-RU" sz="1800" b="1" i="1" dirty="0" smtClean="0"/>
            </a:br>
            <a:r>
              <a:rPr lang="ru-RU" sz="1800" b="1" i="1" dirty="0" smtClean="0"/>
              <a:t> Ваши поглотители времени (</a:t>
            </a:r>
            <a:r>
              <a:rPr lang="ru-RU" sz="1800" b="1" i="1" dirty="0" err="1" smtClean="0"/>
              <a:t>хронофаги</a:t>
            </a:r>
            <a:r>
              <a:rPr lang="ru-RU" sz="1800" b="1" i="1" dirty="0" smtClean="0"/>
              <a:t>)</a:t>
            </a:r>
            <a:br>
              <a:rPr lang="ru-RU" sz="1800" b="1" i="1" dirty="0" smtClean="0"/>
            </a:br>
            <a:r>
              <a:rPr lang="ru-RU" sz="1800" dirty="0" smtClean="0"/>
              <a:t>Отметьте значком  то, что мешает Вам в достижении Ваших целей и решении задач.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 Отсутствие целей</a:t>
            </a:r>
          </a:p>
          <a:p>
            <a:r>
              <a:rPr lang="ru-RU" dirty="0" smtClean="0"/>
              <a:t> Нечеткая постановка целей</a:t>
            </a:r>
          </a:p>
          <a:p>
            <a:r>
              <a:rPr lang="ru-RU" dirty="0" smtClean="0"/>
              <a:t> Отсутствие приоритетов</a:t>
            </a:r>
          </a:p>
          <a:p>
            <a:r>
              <a:rPr lang="ru-RU" dirty="0" smtClean="0"/>
              <a:t> Попытка слишком много сделать за один раз</a:t>
            </a:r>
          </a:p>
          <a:p>
            <a:r>
              <a:rPr lang="ru-RU" dirty="0" smtClean="0"/>
              <a:t> Плохое планирование дня </a:t>
            </a:r>
          </a:p>
          <a:p>
            <a:r>
              <a:rPr lang="ru-RU" dirty="0" smtClean="0"/>
              <a:t> Личная неорганизованность, незнание того, с </a:t>
            </a:r>
            <a:r>
              <a:rPr lang="ru-RU" smtClean="0"/>
              <a:t>чего начать</a:t>
            </a:r>
            <a:endParaRPr lang="ru-RU" dirty="0" smtClean="0"/>
          </a:p>
          <a:p>
            <a:r>
              <a:rPr lang="ru-RU" dirty="0" smtClean="0"/>
              <a:t> Недостаток мотивации</a:t>
            </a:r>
          </a:p>
          <a:p>
            <a:r>
              <a:rPr lang="ru-RU" dirty="0" smtClean="0"/>
              <a:t> Хаос в бумагах и на столе, необходимость тратить время на поиски нужных записей</a:t>
            </a:r>
          </a:p>
          <a:p>
            <a:r>
              <a:rPr lang="ru-RU" dirty="0" smtClean="0"/>
              <a:t> ≪Расплывчатые≫ должностные обязанности, отсутствие понимания своих зон ответственности</a:t>
            </a:r>
          </a:p>
          <a:p>
            <a:r>
              <a:rPr lang="ru-RU" dirty="0" smtClean="0"/>
              <a:t> Отрывающие от дел телефонные звонки</a:t>
            </a:r>
          </a:p>
          <a:p>
            <a:r>
              <a:rPr lang="ru-RU" dirty="0" smtClean="0"/>
              <a:t> Болтовня на частные темы</a:t>
            </a:r>
          </a:p>
          <a:p>
            <a:r>
              <a:rPr lang="ru-RU" dirty="0" smtClean="0"/>
              <a:t> Отсутствие самодисциплины</a:t>
            </a:r>
          </a:p>
          <a:p>
            <a:r>
              <a:rPr lang="ru-RU" dirty="0" smtClean="0"/>
              <a:t> Затяжные совещания</a:t>
            </a:r>
          </a:p>
          <a:p>
            <a:r>
              <a:rPr lang="ru-RU" dirty="0" smtClean="0"/>
              <a:t> Длительное ожидание</a:t>
            </a:r>
          </a:p>
          <a:p>
            <a:r>
              <a:rPr lang="ru-RU" dirty="0" smtClean="0"/>
              <a:t> Спешка, нетерпение</a:t>
            </a:r>
          </a:p>
          <a:p>
            <a:r>
              <a:rPr lang="ru-RU" dirty="0" smtClean="0"/>
              <a:t> Медлительность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i="1" dirty="0" smtClean="0"/>
              <a:t>Заключение </a:t>
            </a:r>
            <a:r>
              <a:rPr lang="ru-RU" b="1" i="1" dirty="0" smtClean="0"/>
              <a:t>для теоретиков.</a:t>
            </a:r>
            <a:endParaRPr lang="ru-RU" i="1" dirty="0" smtClean="0"/>
          </a:p>
          <a:p>
            <a:r>
              <a:rPr lang="ru-RU" i="1" dirty="0" smtClean="0"/>
              <a:t>Уважаемые друзья, мы рады, что Вы добрались до последней страницы нашей книги. Теперь Вы можете обсудить с друзьями и коллегами этот материал, выступить на педсовете, родительском собрании. А еще… открыть книгу с самого начала и поработать с ней с позиции практика. Успехов!</a:t>
            </a:r>
          </a:p>
          <a:p>
            <a:pPr algn="ctr"/>
            <a:r>
              <a:rPr lang="ru-RU" i="1" dirty="0" smtClean="0"/>
              <a:t>Заключение </a:t>
            </a:r>
            <a:r>
              <a:rPr lang="ru-RU" b="1" i="1" dirty="0" smtClean="0"/>
              <a:t>для практиков.</a:t>
            </a:r>
          </a:p>
          <a:p>
            <a:r>
              <a:rPr lang="ru-RU" i="1" dirty="0" smtClean="0"/>
              <a:t>Уважаемые друзья, прежде, чем закрыть книгу, вернитесь к нашему деловому соглашению и обязательно выполните пункт № 5: поощрите себя за большую и важную работу, которую Вы проделали!</a:t>
            </a:r>
          </a:p>
          <a:p>
            <a:r>
              <a:rPr lang="ru-RU" i="1" dirty="0" smtClean="0"/>
              <a:t>Чтобы начинания стали частью Вашего жизненного опыта,</a:t>
            </a:r>
          </a:p>
          <a:p>
            <a:pPr>
              <a:buNone/>
            </a:pPr>
            <a:r>
              <a:rPr lang="ru-RU" i="1" dirty="0" smtClean="0"/>
              <a:t>предлагаем Вам открыть книгу с самого начала и пройти уже</a:t>
            </a:r>
          </a:p>
          <a:p>
            <a:pPr>
              <a:buNone/>
            </a:pPr>
            <a:r>
              <a:rPr lang="ru-RU" i="1" dirty="0" smtClean="0"/>
              <a:t>знакомый Вам путь, воплощая цели в других сферах Вашей</a:t>
            </a:r>
          </a:p>
          <a:p>
            <a:pPr>
              <a:buNone/>
            </a:pPr>
            <a:r>
              <a:rPr lang="ru-RU" i="1" dirty="0" smtClean="0"/>
              <a:t>жизни. Удачи!</a:t>
            </a:r>
          </a:p>
          <a:p>
            <a:pPr algn="r"/>
            <a:r>
              <a:rPr lang="ru-RU" i="1" dirty="0" smtClean="0"/>
              <a:t>Авторы.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Анализ (впечатления) </a:t>
            </a:r>
            <a:br>
              <a:rPr lang="ru-RU" dirty="0" smtClean="0"/>
            </a:br>
            <a:r>
              <a:rPr lang="ru-RU" dirty="0" smtClean="0"/>
              <a:t>с позиции применения продуктивных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829576" cy="37687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6000" dirty="0" smtClean="0"/>
              <a:t>В цифрах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6000" dirty="0" smtClean="0"/>
              <a:t>В словах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6000" dirty="0" smtClean="0"/>
              <a:t>В образе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Послушайте притчу.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Наберись смелости – сделай попытку!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829576" cy="37687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ИДЕТ?</a:t>
            </a:r>
            <a:br>
              <a:rPr lang="ru-RU" dirty="0" smtClean="0"/>
            </a:br>
            <a:r>
              <a:rPr lang="ru-RU" b="1" i="1" dirty="0" smtClean="0"/>
              <a:t>или Готовность к изменению,</a:t>
            </a:r>
            <a:br>
              <a:rPr lang="ru-RU" b="1" i="1" dirty="0" smtClean="0"/>
            </a:br>
            <a:r>
              <a:rPr lang="ru-RU" b="1" i="1" dirty="0" smtClean="0"/>
              <a:t>личность и время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620044"/>
            <a:ext cx="72390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Я, _____________________________(ф.и.о.), хочу научиться находить время для достижения своих целей.</a:t>
            </a:r>
          </a:p>
          <a:p>
            <a:pPr>
              <a:buNone/>
            </a:pPr>
            <a:r>
              <a:rPr lang="ru-RU" dirty="0" smtClean="0"/>
              <a:t>Для этого я обещаю делать следующее:</a:t>
            </a:r>
          </a:p>
          <a:p>
            <a:r>
              <a:rPr lang="ru-RU" dirty="0" smtClean="0"/>
              <a:t>Изучить информацию по теме тайм-менеджмент.</a:t>
            </a:r>
          </a:p>
          <a:p>
            <a:r>
              <a:rPr lang="ru-RU" dirty="0" smtClean="0"/>
              <a:t>Выполнить все практические задания.</a:t>
            </a:r>
          </a:p>
          <a:p>
            <a:r>
              <a:rPr lang="ru-RU" dirty="0" smtClean="0"/>
              <a:t>Применить приемы по организации времени в своей жизни.</a:t>
            </a:r>
          </a:p>
          <a:p>
            <a:r>
              <a:rPr lang="ru-RU" dirty="0" smtClean="0"/>
              <a:t>Проанализировать свои действия по освоению приемов </a:t>
            </a:r>
            <a:r>
              <a:rPr lang="ru-RU" dirty="0" err="1" smtClean="0"/>
              <a:t>тайм-менеджмента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Поощрить себя за проделанную работу по личностному росту.</a:t>
            </a:r>
          </a:p>
          <a:p>
            <a:r>
              <a:rPr lang="ru-RU" dirty="0" smtClean="0"/>
              <a:t>Поделиться своим опытом с окружающими людьми.</a:t>
            </a:r>
          </a:p>
          <a:p>
            <a:pPr>
              <a:buNone/>
            </a:pPr>
            <a:r>
              <a:rPr lang="ru-RU" dirty="0" smtClean="0"/>
              <a:t>Сроки                                              Отметка о выполнении</a:t>
            </a:r>
          </a:p>
          <a:p>
            <a:pPr>
              <a:buNone/>
            </a:pPr>
            <a:r>
              <a:rPr lang="ru-RU" dirty="0" smtClean="0"/>
              <a:t>Подпись практика                                Дата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результате экспериментальных измерений ≪собственной единицы времени≫ было выделено четыре группы людей: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 люди, чьи внутренние часы сильно спешат. Их интересы устремлены вперед в будущее (они живут ≪там и потом≫);</a:t>
            </a:r>
          </a:p>
          <a:p>
            <a:r>
              <a:rPr lang="ru-RU" dirty="0" smtClean="0"/>
              <a:t>2 люди, чьи внутренние часы отстают. Их интересы обращены в прошлое (они живут ≪там и тогда≫);</a:t>
            </a:r>
          </a:p>
          <a:p>
            <a:r>
              <a:rPr lang="ru-RU" dirty="0" smtClean="0"/>
              <a:t>3 люди, чьи внутренние часы идут точно. Их жизнь зафиксирована только на настоящем (только ≪здесь и сейчас≫);</a:t>
            </a:r>
          </a:p>
          <a:p>
            <a:r>
              <a:rPr lang="ru-RU" dirty="0" smtClean="0"/>
              <a:t>4 люди, чьи внутренние часы немного убегают вперед. Их интересы связаны с настоящим, которое является частью будущего (≪мое завтра начинается сегодня≫).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 smtClean="0"/>
              <a:t>Тайм-менеджмент— это инструмент для планирования своего настоящего, которое неразрывно связано с будущим.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b="1" i="1" dirty="0" smtClean="0"/>
              <a:t>«Поход в театр»</a:t>
            </a:r>
          </a:p>
          <a:p>
            <a:r>
              <a:rPr lang="ru-RU" dirty="0" smtClean="0"/>
              <a:t>Прочитайте 4 модельных варианта одной ситуации и ответьте на вопрос: какой вариант Вам близок?</a:t>
            </a:r>
          </a:p>
          <a:p>
            <a:r>
              <a:rPr lang="ru-RU" i="1" dirty="0" smtClean="0"/>
              <a:t>Ситуация: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Если Вам близок </a:t>
            </a:r>
            <a:r>
              <a:rPr lang="ru-RU" b="1" dirty="0" smtClean="0"/>
              <a:t>вариант № 1, то Ваши интересы в большей </a:t>
            </a:r>
            <a:r>
              <a:rPr lang="ru-RU" dirty="0" smtClean="0"/>
              <a:t>степени ориентированы на будущее, которое Вы спрогнозировали. Ожидаемый результат является для Вас критерием для оценки происходящего. Так как Вы реагируете на происходящее в зависимости от своих ожиданий, то порой не замечаете новое, необычное, важное. При планировании своей деятельности Вам необходимо обратить внимание на планы текущего дня, то есть приблизить ≪свой взгляд≫ к настоящему.</a:t>
            </a:r>
          </a:p>
          <a:p>
            <a:pPr algn="just"/>
            <a:r>
              <a:rPr lang="ru-RU" dirty="0" smtClean="0"/>
              <a:t>Найдите время на ≪</a:t>
            </a:r>
            <a:r>
              <a:rPr lang="ru-RU" dirty="0" err="1" smtClean="0"/>
              <a:t>прочувствование</a:t>
            </a:r>
            <a:r>
              <a:rPr lang="ru-RU" dirty="0" smtClean="0"/>
              <a:t>≫ сегодняшнего дня.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1649</Words>
  <PresentationFormat>Экран (4:3)</PresentationFormat>
  <Paragraphs>139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Изящная</vt:lpstr>
      <vt:lpstr>Образовательный четверг</vt:lpstr>
      <vt:lpstr>Анализ  с позиции интегрированного трансформируемого урока</vt:lpstr>
      <vt:lpstr>Анализ (впечатления)  с позиции применения продуктивных технологий</vt:lpstr>
      <vt:lpstr>Слайд 4</vt:lpstr>
      <vt:lpstr>КТО ИДЕТ? или Готовность к изменению, личность и время</vt:lpstr>
      <vt:lpstr>Соглашение</vt:lpstr>
      <vt:lpstr>В результате экспериментальных измерений ≪собственной единицы времени≫ было выделено четыре группы людей:</vt:lpstr>
      <vt:lpstr>Тайм-менеджмент— это инструмент для планирования своего настоящего, которое неразрывно связано с будущим.</vt:lpstr>
      <vt:lpstr>Слайд 9</vt:lpstr>
      <vt:lpstr>Слайд 10</vt:lpstr>
      <vt:lpstr>Слайд 11</vt:lpstr>
      <vt:lpstr>Слайд 12</vt:lpstr>
      <vt:lpstr>РАЗДЕЛ 2. ЗАЧЕМ ИДТИ? или Сферы жизни и ценностные приоритеты</vt:lpstr>
      <vt:lpstr>упражнение «Мои сферы жизни». Цель этого упражнения — помочь Вам осознать свои жизненные приоритеты, а также то, сколько времени Вы им посвящаете</vt:lpstr>
      <vt:lpstr>РАЗДЕЛ 3. КУДА ИДТИ? или Формулировка цели и выбор стратегии</vt:lpstr>
      <vt:lpstr>При формулировании цели необходимо учесть пять важных принципов:</vt:lpstr>
      <vt:lpstr>В результате всё, чем человек располагает, можно ≪положить≫ в один из трех ≪чемоданов≫:</vt:lpstr>
      <vt:lpstr>Слайд 18</vt:lpstr>
      <vt:lpstr>Кто когда встает, или Ваш хронотип</vt:lpstr>
      <vt:lpstr>Для того чтобы проверить, к какому типу принадлежите Вы, можно воспользоваться анкетой Остберга. Выберите один из четырех вариантов ответа.</vt:lpstr>
      <vt:lpstr>Сангвиник, холерик, флегматик, меланхолик — кто ты будешь такой?</vt:lpstr>
      <vt:lpstr>Скажи мне, в какой школе ты работаешь, и я скажу, кто ты</vt:lpstr>
      <vt:lpstr>Мастера своего дела анализ сильных и слабых сторон своей профессиональной деятельности.</vt:lpstr>
      <vt:lpstr>пример такого анализа</vt:lpstr>
      <vt:lpstr>В результате экспериментальных измерений ≪собственной единицы времени≫ было выделено четыре группы людей:</vt:lpstr>
      <vt:lpstr>При формулировании цели необходимо учесть пять важных принципов:</vt:lpstr>
      <vt:lpstr>В результате всё, чем человек располагает, можно ≪положить≫ в один из трех ≪чемоданов≫:</vt:lpstr>
      <vt:lpstr>РАЗДЕЛ 4. КАК ИДТИ? или Приемы организации времени  Ваши поглотители времени (хронофаги) Отметьте значком  то, что мешает Вам в достижении Ваших целей и решении задач.</vt:lpstr>
      <vt:lpstr>ЗАКЛЮЧЕНИЕ</vt:lpstr>
      <vt:lpstr>Послушайте притчу.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≪ПУТЬ = СКОРОСТЬ х ВРЕМЯ≫</dc:title>
  <cp:lastModifiedBy>АСФР</cp:lastModifiedBy>
  <cp:revision>31</cp:revision>
  <dcterms:modified xsi:type="dcterms:W3CDTF">2018-03-14T13:29:54Z</dcterms:modified>
</cp:coreProperties>
</file>