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63" r:id="rId5"/>
    <p:sldId id="28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1" r:id="rId15"/>
    <p:sldId id="272" r:id="rId16"/>
    <p:sldId id="273" r:id="rId17"/>
    <p:sldId id="274" r:id="rId18"/>
    <p:sldId id="278" r:id="rId19"/>
    <p:sldId id="279" r:id="rId20"/>
    <p:sldId id="285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231C4E-4929-48D6-80F9-36B895AB8B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7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383E2-F08A-4538-AA89-497D041751ED}" type="slidenum">
              <a:rPr lang="ru-RU"/>
              <a:pPr/>
              <a:t>4</a:t>
            </a:fld>
            <a:endParaRPr lang="ru-RU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BAC7335-63DB-4FB7-8752-F2453669E795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15988" y="685800"/>
            <a:ext cx="50260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813" y="4343400"/>
            <a:ext cx="5026025" cy="4198938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383E2-F08A-4538-AA89-497D041751ED}" type="slidenum">
              <a:rPr lang="ru-RU"/>
              <a:pPr/>
              <a:t>5</a:t>
            </a:fld>
            <a:endParaRPr lang="ru-RU"/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BAC7335-63DB-4FB7-8752-F2453669E795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15988" y="685800"/>
            <a:ext cx="50260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813" y="4343400"/>
            <a:ext cx="5026025" cy="4198938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31C4E-4929-48D6-80F9-36B895AB8B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E03F-D83A-4B17-8D0B-EB8BBDFAF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E1B56-BC68-4B0F-84CB-3814D8805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0F2F-5E17-4011-A79B-75A1F8C8D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0B5E-B4DB-4753-BDA0-B2D1D7641D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ACA89-1B26-49FF-BA2E-8DB45A206A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EA27-521D-4177-861F-BB23FBE84F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A7956-2B7F-49DF-B114-5CA2EB7E5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5E719-F7C6-4018-8668-DD1638989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1C7CC-68E2-43E5-AF9E-A92EF12620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5D4C-B610-4E2F-8BAB-195FC6E29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9E947-796E-4831-87BE-2936CEBF0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F9B79A-5A8E-4590-8CC0-FBCAEEB681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20" y="1142984"/>
            <a:ext cx="8496944" cy="4464471"/>
          </a:xfrm>
          <a:prstGeom prst="roundRect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7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нужно </a:t>
            </a: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знать </a:t>
            </a:r>
            <a:r>
              <a:rPr lang="ru-RU" sz="7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</a:t>
            </a:r>
            <a:r>
              <a:rPr lang="ru-RU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туберкулёзе</a:t>
            </a:r>
          </a:p>
        </p:txBody>
      </p:sp>
      <p:pic>
        <p:nvPicPr>
          <p:cNvPr id="3" name="Picture 2" descr="C:\Documents and Settings\Оператор\Рабочий стол\значок.jpg"/>
          <p:cNvPicPr>
            <a:picLocks noChangeAspect="1" noChangeArrowheads="1"/>
          </p:cNvPicPr>
          <p:nvPr/>
        </p:nvPicPr>
        <p:blipFill>
          <a:blip r:embed="rId3" cstate="print"/>
          <a:srcRect l="74084" t="14628" b="68117"/>
          <a:stretch>
            <a:fillRect/>
          </a:stretch>
        </p:blipFill>
        <p:spPr bwMode="auto">
          <a:xfrm>
            <a:off x="0" y="0"/>
            <a:ext cx="1357290" cy="1142984"/>
          </a:xfrm>
          <a:prstGeom prst="ellipse">
            <a:avLst/>
          </a:prstGeom>
          <a:noFill/>
        </p:spPr>
      </p:pic>
      <p:sp>
        <p:nvSpPr>
          <p:cNvPr id="4" name="Rectangle 155"/>
          <p:cNvSpPr>
            <a:spLocks noChangeArrowheads="1"/>
          </p:cNvSpPr>
          <p:nvPr/>
        </p:nvSpPr>
        <p:spPr bwMode="auto">
          <a:xfrm>
            <a:off x="1857356" y="285728"/>
            <a:ext cx="7000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ТРОО «Тюменская областная профессиональная сестринская ассоциация»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712968" cy="1143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Основными факторами риска развития болезни являются: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Неблагоприятные социальные и экологические условия жизни;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Недостаточное, неполноценное питание</a:t>
            </a:r>
            <a:r>
              <a:rPr lang="ru-RU" sz="2800" b="1" dirty="0"/>
              <a:t>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Алкоголизм, курение, наркомания;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Длительное применение гормональных препаратов;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Стрессы;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Наличие сопутствующих заболеваний;</a:t>
            </a:r>
          </a:p>
          <a:p>
            <a:r>
              <a:rPr lang="ru-RU" sz="2800" b="1" smtClean="0"/>
              <a:t>ВИЧ </a:t>
            </a:r>
            <a:r>
              <a:rPr lang="ru-RU" sz="2800" b="1" dirty="0"/>
              <a:t>– инфекция.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Основные симптомы</a:t>
            </a:r>
            <a:b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</a:b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и признаки туберкулёза: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dirty="0"/>
              <a:t>Общая слабость, </a:t>
            </a:r>
          </a:p>
          <a:p>
            <a:pPr>
              <a:buFontTx/>
              <a:buNone/>
            </a:pPr>
            <a:r>
              <a:rPr lang="ru-RU" sz="2800" dirty="0"/>
              <a:t>недомогание, </a:t>
            </a:r>
          </a:p>
          <a:p>
            <a:pPr>
              <a:buFontTx/>
              <a:buNone/>
            </a:pPr>
            <a:r>
              <a:rPr lang="ru-RU" sz="2800" dirty="0"/>
              <a:t>физическая утомляемость, </a:t>
            </a:r>
          </a:p>
          <a:p>
            <a:pPr>
              <a:buFontTx/>
              <a:buNone/>
            </a:pPr>
            <a:r>
              <a:rPr lang="ru-RU" sz="2800" dirty="0"/>
              <a:t>похудение;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0613" y="1988840"/>
            <a:ext cx="2973387" cy="4869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2" name="Picture 4" descr="D:\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2987824" cy="3140968"/>
          </a:xfrm>
          <a:prstGeom prst="rect">
            <a:avLst/>
          </a:prstGeom>
          <a:noFill/>
        </p:spPr>
      </p:pic>
      <p:pic>
        <p:nvPicPr>
          <p:cNvPr id="2053" name="Picture 5" descr="D:\get_img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17032"/>
            <a:ext cx="3168352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Основные симптомы</a:t>
            </a:r>
            <a:b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</a:b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и признаки туберкулёза: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- Длительный кашель (более трёх недель);</a:t>
            </a:r>
          </a:p>
          <a:p>
            <a:pPr>
              <a:buFontTx/>
              <a:buNone/>
            </a:pPr>
            <a:r>
              <a:rPr lang="ru-RU"/>
              <a:t>- Потливость по ночам (ближе к утру);</a:t>
            </a:r>
          </a:p>
          <a:p>
            <a:pPr>
              <a:buFontTx/>
              <a:buNone/>
            </a:pPr>
            <a:r>
              <a:rPr lang="ru-RU"/>
              <a:t>- Периодическое повышение температуры тела;</a:t>
            </a:r>
            <a:br>
              <a:rPr lang="ru-RU"/>
            </a:br>
            <a:endParaRPr lang="ru-RU"/>
          </a:p>
        </p:txBody>
      </p:sp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789363"/>
            <a:ext cx="35369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Оператор\Рабочий стол\510458c7db4393b2d4f8118f4d5bd37b.jpg"/>
          <p:cNvPicPr>
            <a:picLocks noChangeAspect="1" noChangeArrowheads="1"/>
          </p:cNvPicPr>
          <p:nvPr/>
        </p:nvPicPr>
        <p:blipFill>
          <a:blip r:embed="rId4"/>
          <a:srcRect l="16602" t="19531" r="53515" b="47656"/>
          <a:stretch>
            <a:fillRect/>
          </a:stretch>
        </p:blipFill>
        <p:spPr bwMode="auto">
          <a:xfrm>
            <a:off x="1500166" y="4357694"/>
            <a:ext cx="242889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Основные симптомы</a:t>
            </a:r>
            <a:b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</a:b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 и признаки туберкулёза: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Боли в грудной клетке;</a:t>
            </a:r>
            <a:br>
              <a:rPr lang="ru-RU" dirty="0"/>
            </a:br>
            <a:r>
              <a:rPr lang="ru-RU" dirty="0"/>
              <a:t>Одышка;</a:t>
            </a:r>
            <a:br>
              <a:rPr lang="ru-RU" dirty="0"/>
            </a:br>
            <a:r>
              <a:rPr lang="ru-RU" dirty="0"/>
              <a:t>Кровохарканье.</a:t>
            </a:r>
            <a:br>
              <a:rPr lang="ru-RU" dirty="0"/>
            </a:br>
            <a:endParaRPr lang="ru-RU" dirty="0"/>
          </a:p>
        </p:txBody>
      </p:sp>
      <p:pic>
        <p:nvPicPr>
          <p:cNvPr id="2560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398621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Методы выявления туберкулеза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9577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400"/>
              <a:t>Единственным методом, позволяющим своевременно выявить туберкулёз органов дыхания у взрослых и подростков, является </a:t>
            </a:r>
            <a:r>
              <a:rPr lang="ru-RU" sz="2400" b="1" i="1"/>
              <a:t>флюорография.</a:t>
            </a:r>
          </a:p>
        </p:txBody>
      </p:sp>
      <p:pic>
        <p:nvPicPr>
          <p:cNvPr id="3074" name="Picture 2" descr="D:\6ed328dd100422c43c2504f13ccf248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5220072" cy="4149080"/>
          </a:xfrm>
          <a:prstGeom prst="rect">
            <a:avLst/>
          </a:prstGeom>
          <a:noFill/>
        </p:spPr>
      </p:pic>
      <p:pic>
        <p:nvPicPr>
          <p:cNvPr id="3076" name="Picture 4" descr="D:\767152a1-ec23-49c1-8693-5ed20df22d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08920"/>
            <a:ext cx="3923928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4294967295"/>
          </p:nvPr>
        </p:nvSpPr>
        <p:spPr>
          <a:xfrm>
            <a:off x="285720" y="332656"/>
            <a:ext cx="8515352" cy="581729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4000" b="1" dirty="0">
                <a:solidFill>
                  <a:srgbClr val="002060"/>
                </a:solidFill>
              </a:rPr>
              <a:t>Каждый из нас в интересах собственного здоровья ежегодно должен проходить флюорографическое обследование. </a:t>
            </a:r>
          </a:p>
          <a:p>
            <a:pPr marL="0" indent="0" algn="ctr">
              <a:buFontTx/>
              <a:buNone/>
            </a:pPr>
            <a:r>
              <a:rPr lang="ru-RU" sz="4800" b="1" u="sng" dirty="0">
                <a:solidFill>
                  <a:srgbClr val="C00000"/>
                </a:solidFill>
              </a:rPr>
              <a:t>Всё население старше 15 лет должно проходить флюорографию </a:t>
            </a:r>
            <a:endParaRPr lang="ru-RU" sz="4800" b="1" u="sng" dirty="0" smtClean="0">
              <a:solidFill>
                <a:srgbClr val="C00000"/>
              </a:solidFill>
            </a:endParaRPr>
          </a:p>
          <a:p>
            <a:pPr marL="0" indent="0" algn="ctr">
              <a:buFontTx/>
              <a:buNone/>
            </a:pPr>
            <a:r>
              <a:rPr lang="ru-RU" sz="4800" b="1" u="sng" dirty="0" smtClean="0">
                <a:solidFill>
                  <a:srgbClr val="C00000"/>
                </a:solidFill>
              </a:rPr>
              <a:t>1 </a:t>
            </a:r>
            <a:r>
              <a:rPr lang="ru-RU" sz="4800" b="1" u="sng" dirty="0">
                <a:solidFill>
                  <a:srgbClr val="C00000"/>
                </a:solidFill>
              </a:rPr>
              <a:t>раз в год.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Методом раннего выявления туберкулёза у детей является ежегодно проводимая туберкулинодиагностика </a:t>
            </a:r>
            <a:r>
              <a:rPr lang="ru-RU" sz="2800" b="1" dirty="0" smtClean="0">
                <a:solidFill>
                  <a:srgbClr val="002060"/>
                </a:solidFill>
              </a:rPr>
              <a:t>(проба </a:t>
            </a:r>
            <a:r>
              <a:rPr lang="ru-RU" sz="2800" b="1" dirty="0">
                <a:solidFill>
                  <a:srgbClr val="002060"/>
                </a:solidFill>
              </a:rPr>
              <a:t>Манту).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571612"/>
            <a:ext cx="9144000" cy="5286389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Как уберечься от болезни?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FontTx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Рациональное </a:t>
            </a:r>
            <a:r>
              <a:rPr lang="ru-RU" sz="4400" b="1" dirty="0">
                <a:solidFill>
                  <a:srgbClr val="002060"/>
                </a:solidFill>
              </a:rPr>
              <a:t>питание, богатое полноценными белками;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22532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84784"/>
            <a:ext cx="5643602" cy="34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44" y="1"/>
            <a:ext cx="5429256" cy="414338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Правильное чередование труда и отдыха;</a:t>
            </a:r>
          </a:p>
          <a:p>
            <a:endParaRPr lang="ru-RU" dirty="0"/>
          </a:p>
        </p:txBody>
      </p:sp>
      <p:pic>
        <p:nvPicPr>
          <p:cNvPr id="5122" name="Picture 2" descr="C:\Users\Светулька\Downloads\news_300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3928" cy="4005064"/>
          </a:xfrm>
          <a:prstGeom prst="ellipse">
            <a:avLst/>
          </a:prstGeom>
          <a:noFill/>
        </p:spPr>
      </p:pic>
      <p:pic>
        <p:nvPicPr>
          <p:cNvPr id="5123" name="Picture 3" descr="C:\Users\Светулька\Downloads\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45024"/>
            <a:ext cx="3995936" cy="3212976"/>
          </a:xfrm>
          <a:prstGeom prst="ellipse">
            <a:avLst/>
          </a:prstGeom>
          <a:noFill/>
        </p:spPr>
      </p:pic>
      <p:pic>
        <p:nvPicPr>
          <p:cNvPr id="5124" name="Picture 4" descr="C:\Users\Светулька\Downloads\IMGP7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4360685" cy="3175124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None/>
            </a:pPr>
            <a:r>
              <a:rPr lang="ru-RU" sz="4000" b="1" dirty="0">
                <a:solidFill>
                  <a:srgbClr val="7030A0"/>
                </a:solidFill>
              </a:rPr>
              <a:t>Сон не менее 8 часов в сутки;</a:t>
            </a:r>
          </a:p>
          <a:p>
            <a:endParaRPr lang="ru-RU" dirty="0"/>
          </a:p>
        </p:txBody>
      </p:sp>
      <p:pic>
        <p:nvPicPr>
          <p:cNvPr id="6146" name="Picture 2" descr="C:\Users\Светулька\Downloads\sleep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200800" cy="511256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r1.jpg"/>
          <p:cNvPicPr>
            <a:picLocks noChangeAspect="1" noChangeArrowheads="1"/>
          </p:cNvPicPr>
          <p:nvPr/>
        </p:nvPicPr>
        <p:blipFill>
          <a:blip r:embed="rId3" cstate="print"/>
          <a:srcRect r="4961" b="16443"/>
          <a:stretch>
            <a:fillRect/>
          </a:stretch>
        </p:blipFill>
        <p:spPr bwMode="auto">
          <a:xfrm>
            <a:off x="0" y="0"/>
            <a:ext cx="2762479" cy="2636912"/>
          </a:xfrm>
          <a:prstGeom prst="rect">
            <a:avLst/>
          </a:prstGeom>
          <a:noFill/>
        </p:spPr>
      </p:pic>
      <p:sp>
        <p:nvSpPr>
          <p:cNvPr id="5122" name="Объект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363272" cy="5976516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Туберкулёз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3600" dirty="0" smtClean="0"/>
              <a:t>– </a:t>
            </a:r>
            <a:r>
              <a:rPr lang="ru-RU" sz="3600" dirty="0"/>
              <a:t>это инфекционное </a:t>
            </a:r>
            <a:r>
              <a:rPr lang="ru-RU" sz="3600" dirty="0" smtClean="0"/>
              <a:t>заболевание</a:t>
            </a:r>
            <a:r>
              <a:rPr lang="ru-RU" sz="3600" dirty="0"/>
              <a:t>. 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Возбудителем является </a:t>
            </a:r>
            <a:r>
              <a:rPr lang="ru-RU" sz="3600" dirty="0"/>
              <a:t>микобактерия туберкулёза, 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которую </a:t>
            </a:r>
            <a:r>
              <a:rPr lang="ru-RU" sz="3600" dirty="0"/>
              <a:t>называют «палочкой Коха</a:t>
            </a:r>
            <a:r>
              <a:rPr lang="ru-RU" sz="3600" dirty="0" smtClean="0"/>
              <a:t>», </a:t>
            </a:r>
            <a:r>
              <a:rPr lang="ru-RU" sz="3600" dirty="0"/>
              <a:t>по имени учёного, открывшего этот </a:t>
            </a:r>
            <a:r>
              <a:rPr lang="ru-RU" sz="3600" dirty="0" smtClean="0"/>
              <a:t>возбудитель в 1882 году.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812"/>
            <a:ext cx="8507288" cy="60485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400" dirty="0" smtClean="0">
                <a:solidFill>
                  <a:srgbClr val="7030A0"/>
                </a:solidFill>
              </a:rPr>
              <a:t>Проветривание </a:t>
            </a:r>
          </a:p>
          <a:p>
            <a:pPr marL="0" indent="0">
              <a:buFontTx/>
              <a:buNone/>
              <a:defRPr/>
            </a:pPr>
            <a:r>
              <a:rPr lang="ru-RU" sz="4400" dirty="0" smtClean="0">
                <a:solidFill>
                  <a:srgbClr val="7030A0"/>
                </a:solidFill>
              </a:rPr>
              <a:t>помещений;</a:t>
            </a:r>
          </a:p>
          <a:p>
            <a:pPr marL="0" indent="0">
              <a:buNone/>
              <a:defRPr/>
            </a:pPr>
            <a:endParaRPr lang="ru-RU" dirty="0"/>
          </a:p>
          <a:p>
            <a:pPr marL="1828800" lvl="4" indent="0" algn="r">
              <a:buFontTx/>
              <a:buNone/>
              <a:defRPr/>
            </a:pPr>
            <a:r>
              <a:rPr lang="ru-RU" dirty="0" smtClean="0"/>
              <a:t>                      </a:t>
            </a:r>
            <a:r>
              <a:rPr lang="ru-RU" sz="4400" dirty="0" smtClean="0">
                <a:solidFill>
                  <a:srgbClr val="7030A0"/>
                </a:solidFill>
              </a:rPr>
              <a:t>Закаливание </a:t>
            </a:r>
          </a:p>
          <a:p>
            <a:pPr marL="1828800" lvl="4" indent="0" algn="r">
              <a:buFontTx/>
              <a:buNone/>
              <a:defRPr/>
            </a:pPr>
            <a:r>
              <a:rPr lang="ru-RU" sz="4400" dirty="0">
                <a:solidFill>
                  <a:srgbClr val="7030A0"/>
                </a:solidFill>
              </a:rPr>
              <a:t> </a:t>
            </a:r>
            <a:r>
              <a:rPr lang="ru-RU" sz="4400" dirty="0" smtClean="0">
                <a:solidFill>
                  <a:srgbClr val="7030A0"/>
                </a:solidFill>
              </a:rPr>
              <a:t>         организма;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419872" cy="35798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C:\Users\Сергей\Desktop\акция белая ромашка\defaul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4392488" cy="278092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Users\Сергей\Desktop\акция белая ромашка\provetriv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292887" cy="2663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4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Физическая </a:t>
            </a:r>
            <a:r>
              <a:rPr lang="ru-RU" sz="4400" b="1" dirty="0">
                <a:solidFill>
                  <a:srgbClr val="7030A0"/>
                </a:solidFill>
              </a:rPr>
              <a:t>активность;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9700" name="Рисунок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3929058" cy="30003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6632"/>
            <a:ext cx="3643306" cy="30003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645024"/>
            <a:ext cx="4929222" cy="30003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Соблюдение правил личной гигиены.</a:t>
            </a:r>
          </a:p>
          <a:p>
            <a:pPr algn="ctr"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Помогут Вам уберечься от туберкулёза!</a:t>
            </a:r>
          </a:p>
          <a:p>
            <a:endParaRPr lang="ru-RU" dirty="0"/>
          </a:p>
        </p:txBody>
      </p:sp>
      <p:pic>
        <p:nvPicPr>
          <p:cNvPr id="30724" name="Рисунок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44" cy="22145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143380"/>
            <a:ext cx="4714908" cy="27146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0"/>
            <a:ext cx="3786182" cy="22859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В отличии от других микробов, микобактерия туберкулёза чрезвычайно живуча:</a:t>
            </a:r>
          </a:p>
          <a:p>
            <a:pPr marL="0" indent="0"/>
            <a:r>
              <a:rPr lang="ru-RU" sz="2800"/>
              <a:t>Отлично себя чувствует в земле и в снегу;</a:t>
            </a:r>
          </a:p>
          <a:p>
            <a:pPr marL="0" indent="0"/>
            <a:r>
              <a:rPr lang="ru-RU" sz="2800"/>
              <a:t>Устойчива к воздействию спирта, кислоты и щёлочи.</a:t>
            </a:r>
          </a:p>
          <a:p>
            <a:pPr marL="0" indent="0" algn="just">
              <a:buFontTx/>
              <a:buNone/>
            </a:pPr>
            <a:r>
              <a:rPr lang="ru-RU" sz="2800"/>
              <a:t>Погибнуть</a:t>
            </a:r>
            <a:r>
              <a:rPr lang="ru-RU"/>
              <a:t> </a:t>
            </a:r>
            <a:r>
              <a:rPr lang="ru-RU" sz="2800"/>
              <a:t>может под длительным воздействием :</a:t>
            </a:r>
          </a:p>
          <a:p>
            <a:pPr marL="0" indent="0" algn="just"/>
            <a:r>
              <a:rPr lang="ru-RU" sz="2800"/>
              <a:t>прямых солнечных лучей;</a:t>
            </a:r>
          </a:p>
          <a:p>
            <a:pPr marL="0" indent="0" algn="just"/>
            <a:r>
              <a:rPr lang="ru-RU" sz="2800"/>
              <a:t>высоких температур;</a:t>
            </a:r>
          </a:p>
          <a:p>
            <a:pPr marL="0" indent="0" algn="just"/>
            <a:r>
              <a:rPr lang="ru-RU" sz="2800"/>
              <a:t>хлорсодержащих веществ.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44D7176F-62C8-46E2-A4B7-6F832A4BACD1}" type="slidenum">
              <a:rPr lang="ru-RU" sz="1400"/>
              <a:pPr algn="r"/>
              <a:t>4</a:t>
            </a:fld>
            <a:endParaRPr lang="ru-RU" sz="1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08912" cy="14575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13248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Туберкулез</a:t>
            </a:r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…</a:t>
            </a:r>
            <a:b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глобальная угроза общественному здравоохранению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819400" y="3886200"/>
            <a:ext cx="2514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1871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8534400" y="6491288"/>
            <a:ext cx="6096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2360" rIns="90000" bIns="46800">
            <a:spAutoFit/>
          </a:bodyPr>
          <a:lstStyle/>
          <a:p>
            <a:pPr defTabSz="449263">
              <a:lnSpc>
                <a:spcPct val="8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H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280920" cy="4824535"/>
          </a:xfrm>
          <a:solidFill>
            <a:srgbClr val="FFFF00"/>
          </a:solidFill>
          <a:ln/>
        </p:spPr>
        <p:txBody>
          <a:bodyPr lIns="90000" tIns="99720" rIns="90000" bIns="46800"/>
          <a:lstStyle/>
          <a:p>
            <a:pPr marL="0" indent="0" algn="ctr">
              <a:buFontTx/>
              <a:buNone/>
              <a:defRPr/>
            </a:pPr>
            <a:r>
              <a:rPr lang="ru-RU" sz="2400" dirty="0"/>
              <a:t>По данным ВОЗ заболеваемость туберкулезом в мире за последние годы снизилась, 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FontTx/>
              <a:buNone/>
              <a:defRPr/>
            </a:pPr>
            <a:r>
              <a:rPr lang="ru-RU" sz="2400" dirty="0"/>
              <a:t>-в </a:t>
            </a:r>
            <a:r>
              <a:rPr lang="ru-RU" sz="2400" b="1" dirty="0">
                <a:solidFill>
                  <a:srgbClr val="FF0000"/>
                </a:solidFill>
              </a:rPr>
              <a:t>2010 году </a:t>
            </a:r>
            <a:r>
              <a:rPr lang="ru-RU" sz="2400" dirty="0"/>
              <a:t>туберкулезом заразились </a:t>
            </a:r>
            <a:r>
              <a:rPr lang="ru-RU" sz="2400" b="1" u="sng" dirty="0">
                <a:solidFill>
                  <a:srgbClr val="002060"/>
                </a:solidFill>
              </a:rPr>
              <a:t>8,8 миллиона человек, </a:t>
            </a:r>
          </a:p>
          <a:p>
            <a:pPr marL="0" indent="0">
              <a:buFontTx/>
              <a:buNone/>
              <a:defRPr/>
            </a:pPr>
            <a:r>
              <a:rPr lang="ru-RU" sz="2400" dirty="0"/>
              <a:t>-</a:t>
            </a:r>
            <a:r>
              <a:rPr lang="ru-RU" sz="2400" dirty="0" smtClean="0"/>
              <a:t>а </a:t>
            </a:r>
            <a:r>
              <a:rPr lang="ru-RU" sz="2400" dirty="0"/>
              <a:t>в </a:t>
            </a:r>
            <a:r>
              <a:rPr lang="ru-RU" sz="2400" b="1" dirty="0">
                <a:solidFill>
                  <a:srgbClr val="FF0000"/>
                </a:solidFill>
              </a:rPr>
              <a:t>2009 году </a:t>
            </a:r>
            <a:r>
              <a:rPr lang="ru-RU" sz="2400" dirty="0"/>
              <a:t>их число составило </a:t>
            </a:r>
            <a:r>
              <a:rPr lang="ru-RU" sz="2400" b="1" u="sng" dirty="0">
                <a:solidFill>
                  <a:srgbClr val="002060"/>
                </a:solidFill>
              </a:rPr>
              <a:t>9,4 миллиона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  <a:defRPr/>
            </a:pPr>
            <a:r>
              <a:rPr lang="ru-RU" sz="2000" b="1" i="1" dirty="0" smtClean="0"/>
              <a:t>Каждую </a:t>
            </a:r>
            <a:r>
              <a:rPr lang="ru-RU" sz="2000" b="1" i="1" dirty="0"/>
              <a:t>секунду на планете один человек инфицируется туберкулезом.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 algn="ctr">
              <a:buNone/>
              <a:defRPr/>
            </a:pPr>
            <a:r>
              <a:rPr lang="ru-RU" sz="2000" dirty="0" smtClean="0"/>
              <a:t>Ежегодно </a:t>
            </a:r>
            <a:r>
              <a:rPr lang="ru-RU" sz="2000" dirty="0"/>
              <a:t>у более чем 8 млн. человек развивается активный туберкулез легких и примерно 2 млн. человек умирают от этой болезни. </a:t>
            </a:r>
            <a:endParaRPr lang="ru-RU" sz="2000" dirty="0" smtClean="0"/>
          </a:p>
          <a:p>
            <a:pPr marL="0" indent="0" algn="ctr">
              <a:buNone/>
              <a:defRPr/>
            </a:pPr>
            <a:r>
              <a:rPr lang="ru-RU" sz="2000" dirty="0" smtClean="0"/>
              <a:t>Туберкулез </a:t>
            </a:r>
            <a:r>
              <a:rPr lang="ru-RU" sz="2000" dirty="0"/>
              <a:t>убивает ежегодно больше взрослых людей, чем любая другая инфекция.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828800" y="6521450"/>
            <a:ext cx="15240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7040" rIns="90000" bIns="46800">
            <a:spAutoFit/>
          </a:bodyPr>
          <a:lstStyle/>
          <a:p>
            <a:pPr defTabSz="449263">
              <a:lnSpc>
                <a:spcPct val="87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H" sz="12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C1/Intro/S8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44D7176F-62C8-46E2-A4B7-6F832A4BACD1}" type="slidenum">
              <a:rPr lang="ru-RU" sz="1400"/>
              <a:pPr algn="r"/>
              <a:t>5</a:t>
            </a:fld>
            <a:endParaRPr lang="ru-RU" sz="1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064896" cy="14575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13248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Туберкулез</a:t>
            </a:r>
            <a:r>
              <a:rPr lang="en-GB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…</a:t>
            </a:r>
            <a:br>
              <a:rPr lang="en-GB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глобальная угроза общественному здравоохранению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819400" y="3886200"/>
            <a:ext cx="25146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1871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8534400" y="6491288"/>
            <a:ext cx="6096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2360" rIns="90000" bIns="46800">
            <a:spAutoFit/>
          </a:bodyPr>
          <a:lstStyle/>
          <a:p>
            <a:pPr defTabSz="449263">
              <a:lnSpc>
                <a:spcPct val="87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H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112"/>
            <a:ext cx="8352928" cy="4537223"/>
          </a:xfrm>
          <a:ln/>
        </p:spPr>
        <p:txBody>
          <a:bodyPr lIns="90000" tIns="99720" rIns="90000" bIns="46800"/>
          <a:lstStyle/>
          <a:p>
            <a:pPr marL="0" indent="0" algn="ctr">
              <a:buNone/>
              <a:defRPr/>
            </a:pPr>
            <a:r>
              <a:rPr lang="ru-RU" sz="2400" dirty="0"/>
              <a:t>Российская Федерация по-прежнему входит в число </a:t>
            </a:r>
            <a:endParaRPr lang="ru-RU" sz="2400" dirty="0" smtClean="0"/>
          </a:p>
          <a:p>
            <a:pPr marL="0" indent="0" algn="ctr"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22 </a:t>
            </a:r>
            <a:r>
              <a:rPr lang="ru-RU" sz="2400" b="1" u="sng" dirty="0">
                <a:solidFill>
                  <a:srgbClr val="FF0000"/>
                </a:solidFill>
              </a:rPr>
              <a:t>стран мира с высоким уровнем туберкулеза.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в 2010 году в России было зарегистрировано 150 тысяч новых больных (106 человек на 100 тысяч населения). </a:t>
            </a:r>
          </a:p>
          <a:p>
            <a:pPr>
              <a:defRPr/>
            </a:pPr>
            <a:r>
              <a:rPr lang="ru-RU" sz="2400" dirty="0"/>
              <a:t>За четыре года до этого, в 2007 году, аналогичный показатель составил 157 тысяч человек (110 случаев на 100 тысяч населения).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828800" y="6521450"/>
            <a:ext cx="15240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7040" rIns="90000" bIns="46800">
            <a:spAutoFit/>
          </a:bodyPr>
          <a:lstStyle/>
          <a:p>
            <a:pPr defTabSz="449263">
              <a:lnSpc>
                <a:spcPct val="87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H" sz="1200" b="1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C1/Intro/S8</a:t>
            </a:r>
          </a:p>
        </p:txBody>
      </p:sp>
    </p:spTree>
    <p:extLst>
      <p:ext uri="{BB962C8B-B14F-4D97-AF65-F5344CB8AC3E}">
        <p14:creationId xmlns:p14="http://schemas.microsoft.com/office/powerpoint/2010/main" val="3301792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Заболеваемость туберкулёзом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за </a:t>
            </a:r>
            <a:r>
              <a:rPr lang="ru-RU" sz="2800" dirty="0">
                <a:solidFill>
                  <a:srgbClr val="C00000"/>
                </a:solidFill>
              </a:rPr>
              <a:t>12 месяцев 2011 г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4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7423"/>
              </p:ext>
            </p:extLst>
          </p:nvPr>
        </p:nvGraphicFramePr>
        <p:xfrm>
          <a:off x="214282" y="1988839"/>
          <a:ext cx="8715435" cy="3869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811"/>
                <a:gridCol w="1208031"/>
                <a:gridCol w="1337184"/>
                <a:gridCol w="1696811"/>
                <a:gridCol w="1323267"/>
                <a:gridCol w="1453331"/>
              </a:tblGrid>
              <a:tr h="15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2010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фаза распада в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Население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тыс. чел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2011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фаза распада в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г.Тюмень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531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169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607675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499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Юг Тюменской области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1225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411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1343043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1143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327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Как распространяется туберкулёз</a:t>
            </a:r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ru-RU" sz="2800" dirty="0"/>
              <a:t>Микобактерии туберкулёза переносятся по воздуху мельчайшими невидимыми капельками мокроты, которую выделяет больной человек: </a:t>
            </a:r>
          </a:p>
          <a:p>
            <a:pPr marL="0" indent="0"/>
            <a:r>
              <a:rPr lang="ru-RU" sz="2800" dirty="0"/>
              <a:t>при кашле;</a:t>
            </a:r>
          </a:p>
          <a:p>
            <a:pPr marL="0" indent="0"/>
            <a:r>
              <a:rPr lang="ru-RU" sz="2800" dirty="0"/>
              <a:t>чихании;</a:t>
            </a:r>
          </a:p>
          <a:p>
            <a:pPr marL="0" indent="0"/>
            <a:r>
              <a:rPr lang="ru-RU" sz="2800" dirty="0"/>
              <a:t>разговоре.</a:t>
            </a:r>
          </a:p>
          <a:p>
            <a:pPr marL="0" indent="0">
              <a:buFontTx/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Воздушно – капельный путь</a:t>
            </a:r>
          </a:p>
          <a:p>
            <a:pPr marL="0" indent="0" algn="just">
              <a:buFontTx/>
              <a:buNone/>
            </a:pPr>
            <a:r>
              <a:rPr lang="ru-RU" sz="2800" dirty="0"/>
              <a:t>При вдыхании заражённого воздуха микобактерии попадают в организм здорового человека.</a:t>
            </a:r>
          </a:p>
        </p:txBody>
      </p:sp>
      <p:pic>
        <p:nvPicPr>
          <p:cNvPr id="1026" name="Picture 2" descr="C:\Documents and Settings\Оператор\Рабочий стол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928934"/>
            <a:ext cx="2628931" cy="197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ru-RU" sz="2800" dirty="0"/>
              <a:t>Обычно при однократном попадании возбудителя в организм иммунная система справляется с инфекцией, и Вы остаётесь здоровым.</a:t>
            </a:r>
          </a:p>
          <a:p>
            <a:pPr algn="just"/>
            <a:r>
              <a:rPr lang="ru-RU" sz="2800" dirty="0"/>
              <a:t>При постоянном контакте с человеком, который выделяет микобактерии, риск заразиться туберкулёзом значительно возрастает.</a:t>
            </a:r>
          </a:p>
          <a:p>
            <a:pPr algn="just"/>
            <a:r>
              <a:rPr lang="ru-RU" sz="2800" b="1" u="sng" dirty="0">
                <a:solidFill>
                  <a:srgbClr val="FF0000"/>
                </a:solidFill>
              </a:rPr>
              <a:t>Чаще всего туберкулёз поражает лёгкие</a:t>
            </a:r>
            <a:r>
              <a:rPr lang="ru-RU" sz="2800" b="1" dirty="0"/>
              <a:t>. </a:t>
            </a:r>
          </a:p>
          <a:p>
            <a:pPr algn="just"/>
            <a:r>
              <a:rPr lang="ru-RU" sz="2800" dirty="0"/>
              <a:t>Наибольшему риску заболеть туберкулёзом подвержены люди с ослабленной иммунной системой.</a:t>
            </a:r>
          </a:p>
        </p:txBody>
      </p:sp>
      <p:pic>
        <p:nvPicPr>
          <p:cNvPr id="2050" name="Picture 2" descr="C:\Documents and Settings\Оператор\Рабочий стол\content-actions-hls-4-6.jpg"/>
          <p:cNvPicPr>
            <a:picLocks noChangeAspect="1" noChangeArrowheads="1"/>
          </p:cNvPicPr>
          <p:nvPr/>
        </p:nvPicPr>
        <p:blipFill>
          <a:blip r:embed="rId3"/>
          <a:srcRect l="57781" t="23324" r="16400" b="59234"/>
          <a:stretch>
            <a:fillRect/>
          </a:stretch>
        </p:blipFill>
        <p:spPr bwMode="auto">
          <a:xfrm>
            <a:off x="7072298" y="5357826"/>
            <a:ext cx="2071702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Известны случаи передачи инфекции через предметы бытовой обстановки и обихода обсеменённые микобактериями  - </a:t>
            </a:r>
            <a:r>
              <a:rPr lang="ru-RU" b="1" dirty="0">
                <a:solidFill>
                  <a:srgbClr val="C00000"/>
                </a:solidFill>
              </a:rPr>
              <a:t>контактный путь.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ru-RU" dirty="0" smtClean="0"/>
              <a:t>Возможно </a:t>
            </a:r>
            <a:r>
              <a:rPr lang="ru-RU" dirty="0"/>
              <a:t>заражение туберкулёзом при употреблении некипячёного молока от больных животных – </a:t>
            </a:r>
            <a:r>
              <a:rPr lang="ru-RU" b="1" dirty="0">
                <a:solidFill>
                  <a:srgbClr val="C00000"/>
                </a:solidFill>
              </a:rPr>
              <a:t>пищевой путь заражения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607</Words>
  <Application>Microsoft Office PowerPoint</Application>
  <PresentationFormat>Экран (4:3)</PresentationFormat>
  <Paragraphs>151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Что нужно  знать о туберкулёзе</vt:lpstr>
      <vt:lpstr>Презентация PowerPoint</vt:lpstr>
      <vt:lpstr>Презентация PowerPoint</vt:lpstr>
      <vt:lpstr>Туберкулез … глобальная угроза общественному здравоохранению</vt:lpstr>
      <vt:lpstr>Туберкулез … глобальная угроза общественному здравоохранению</vt:lpstr>
      <vt:lpstr>Заболеваемость туберкулёзом  за 12 месяцев 2011 г.</vt:lpstr>
      <vt:lpstr>Как распространяется туберкулёз?</vt:lpstr>
      <vt:lpstr>Презентация PowerPoint</vt:lpstr>
      <vt:lpstr>Презентация PowerPoint</vt:lpstr>
      <vt:lpstr>Основными факторами риска развития болезни являются:</vt:lpstr>
      <vt:lpstr>Основные симптомы  и признаки туберкулёза:</vt:lpstr>
      <vt:lpstr>Основные симптомы  и признаки туберкулёза:</vt:lpstr>
      <vt:lpstr>Основные симптомы  и признаки туберкулёза:</vt:lpstr>
      <vt:lpstr>Методы выявления туберкулеза</vt:lpstr>
      <vt:lpstr>Презентация PowerPoint</vt:lpstr>
      <vt:lpstr>Методом раннего выявления туберкулёза у детей является ежегодно проводимая туберкулинодиагностика (проба Манту). </vt:lpstr>
      <vt:lpstr>Как уберечься от болезни?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ОПТД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нужно знать о туберкулёзе</dc:title>
  <dc:creator>ЛЕНА</dc:creator>
  <cp:lastModifiedBy>User</cp:lastModifiedBy>
  <cp:revision>20</cp:revision>
  <dcterms:created xsi:type="dcterms:W3CDTF">2012-01-18T10:34:17Z</dcterms:created>
  <dcterms:modified xsi:type="dcterms:W3CDTF">2012-04-02T06:37:20Z</dcterms:modified>
</cp:coreProperties>
</file>