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6"/>
  </p:notesMasterIdLst>
  <p:sldIdLst>
    <p:sldId id="423" r:id="rId2"/>
    <p:sldId id="472" r:id="rId3"/>
    <p:sldId id="337" r:id="rId4"/>
    <p:sldId id="471" r:id="rId5"/>
    <p:sldId id="474" r:id="rId6"/>
    <p:sldId id="473" r:id="rId7"/>
    <p:sldId id="451" r:id="rId8"/>
    <p:sldId id="475" r:id="rId9"/>
    <p:sldId id="476" r:id="rId10"/>
    <p:sldId id="477" r:id="rId11"/>
    <p:sldId id="478" r:id="rId12"/>
    <p:sldId id="479" r:id="rId13"/>
    <p:sldId id="480" r:id="rId14"/>
    <p:sldId id="32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00"/>
    <a:srgbClr val="A4D3FA"/>
    <a:srgbClr val="205E2F"/>
    <a:srgbClr val="E8F995"/>
    <a:srgbClr val="DFEC34"/>
    <a:srgbClr val="90B070"/>
    <a:srgbClr val="CEDC44"/>
    <a:srgbClr val="F8FEBA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2906" autoAdjust="0"/>
  </p:normalViewPr>
  <p:slideViewPr>
    <p:cSldViewPr>
      <p:cViewPr varScale="1">
        <p:scale>
          <a:sx n="104" d="100"/>
          <a:sy n="104" d="100"/>
        </p:scale>
        <p:origin x="11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FA292-B1D2-4B7E-ACBA-49895C147EF2}" type="datetimeFigureOut">
              <a:rPr lang="ru-RU" smtClean="0"/>
              <a:pPr/>
              <a:t>29.11.2017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48C9F-DBA7-444B-B58F-3FAFF083401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6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05C87-8EBD-47E2-B791-D78FB78700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F287-07EB-4C9E-85EC-E5EEB8168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02099-9536-4E54-9334-3E75A070EF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CB959-8DB0-4403-8FED-22E636FBD7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BAA0E-FDC0-4E74-8B41-301379F347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CD8C3-AD97-4941-8D48-FD354E66F2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57DA7-0B4B-42E5-BED1-3583D54D32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5F9E-0C2D-45A4-8028-F113D3EE26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B80B-4C50-4C0C-AA8D-A268190B72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F4555-406D-4789-99FA-C78CC8A4F1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7386E-30B1-46C4-A0DA-F59782FED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1B07-E96A-4C39-B49E-4177D45C80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FD3C1FE-F18E-4978-8DE7-114EA5154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5781" t="2159" r="4228" b="411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340768"/>
            <a:ext cx="4424709" cy="3744416"/>
          </a:xfrm>
          <a:ex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i="1" dirty="0" smtClean="0">
                <a:solidFill>
                  <a:srgbClr val="3333FF"/>
                </a:solidFill>
                <a:latin typeface="Century Schoolbook" pitchFamily="18" charset="0"/>
              </a:rPr>
              <a:t>Формы и методы работы с детьми с ОВЗ</a:t>
            </a:r>
            <a:endParaRPr lang="ru-RU" sz="3600" b="1" i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3265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Century Schoolbook" pitchFamily="18" charset="0"/>
              </a:rPr>
              <a:t>Филиал МАОУ Сорокинской СОШ №1 – Сорокинская специальная (коррекционная) общеобразовательная школа-интернат для детей с ограниченными возможностями здоровья (</a:t>
            </a:r>
            <a:r>
              <a:rPr lang="en-US" sz="1600" dirty="0" smtClean="0">
                <a:latin typeface="Century Schoolbook" pitchFamily="18" charset="0"/>
              </a:rPr>
              <a:t>VIII</a:t>
            </a:r>
            <a:r>
              <a:rPr lang="ru-RU" sz="1600" dirty="0" smtClean="0">
                <a:latin typeface="Century Schoolbook" pitchFamily="18" charset="0"/>
              </a:rPr>
              <a:t> вида)</a:t>
            </a:r>
            <a:endParaRPr lang="ru-RU" sz="1600" dirty="0"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013176"/>
            <a:ext cx="54726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entury Schoolbook" pitchFamily="18" charset="0"/>
              </a:rPr>
              <a:t>Команда-заявитель: </a:t>
            </a:r>
          </a:p>
          <a:p>
            <a:r>
              <a:rPr lang="ru-RU" sz="1600" dirty="0" smtClean="0">
                <a:latin typeface="Century Schoolbook" pitchFamily="18" charset="0"/>
              </a:rPr>
              <a:t>учитель начальных классов –</a:t>
            </a:r>
            <a:r>
              <a:rPr lang="ru-RU" sz="1600" dirty="0" smtClean="0">
                <a:latin typeface="Century Schoolbook" pitchFamily="18" charset="0"/>
              </a:rPr>
              <a:t>Гимп</a:t>
            </a:r>
            <a:r>
              <a:rPr lang="ru-RU" sz="1600" dirty="0" smtClean="0">
                <a:latin typeface="Century Schoolbook" pitchFamily="18" charset="0"/>
              </a:rPr>
              <a:t> А.А. </a:t>
            </a:r>
          </a:p>
          <a:p>
            <a:r>
              <a:rPr lang="ru-RU" sz="1600" dirty="0" smtClean="0">
                <a:latin typeface="Century Schoolbook" pitchFamily="18" charset="0"/>
              </a:rPr>
              <a:t>учитель физической культуры – Реброва В.А.,</a:t>
            </a:r>
          </a:p>
          <a:p>
            <a:r>
              <a:rPr lang="ru-RU" sz="1600" dirty="0" smtClean="0">
                <a:latin typeface="Century Schoolbook" pitchFamily="18" charset="0"/>
              </a:rPr>
              <a:t>учитель русского языка и чтения – Вохмянина И.В. </a:t>
            </a:r>
          </a:p>
          <a:p>
            <a:r>
              <a:rPr lang="ru-RU" sz="1600" dirty="0" smtClean="0">
                <a:latin typeface="Century Schoolbook" pitchFamily="18" charset="0"/>
              </a:rPr>
              <a:t>учитель класса СБА – Уржумова Е.В.</a:t>
            </a:r>
            <a:endParaRPr lang="ru-RU" sz="16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  <a:latin typeface="Century Schoolbook" pitchFamily="18" charset="0"/>
              </a:rPr>
              <a:t>Закрепление, повторение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«Рюкзак»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(Рюкзак перемещается от одного ученика к другому. Таким образом каждый ученик фиксирует свои знания полученные на уроке и приводит пример)</a:t>
            </a:r>
            <a:endParaRPr lang="ru-RU" dirty="0" smtClean="0"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«Кластер»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(слова, словосочетания и др. что выражает идеи, мысли и факты, касающиеся данной темы)</a:t>
            </a:r>
            <a:endParaRPr lang="ru-RU" dirty="0" smtClean="0">
              <a:latin typeface="Century Schoolbook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876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 Schoolbook" pitchFamily="18" charset="0"/>
              </a:rPr>
              <a:t>Цель этапа: </a:t>
            </a:r>
            <a:r>
              <a:rPr lang="ru-RU" sz="2000" dirty="0" smtClean="0">
                <a:latin typeface="Century Schoolbook" pitchFamily="18" charset="0"/>
              </a:rPr>
              <a:t>обобщение и систематизация знаний изученного материала</a:t>
            </a:r>
            <a:endParaRPr lang="ru-RU" sz="2000" dirty="0"/>
          </a:p>
        </p:txBody>
      </p:sp>
      <p:pic>
        <p:nvPicPr>
          <p:cNvPr id="5" name="Picture 4" descr="C:\Users\User\Downloads\857011631cbc16dd6e0181b7df60002b11095208a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013176"/>
            <a:ext cx="226222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>Рефлексия</a:t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«Лестница успеха» </a:t>
            </a:r>
            <a:r>
              <a:rPr lang="ru-RU" sz="2400" dirty="0" smtClean="0">
                <a:latin typeface="Century Schoolbook" pitchFamily="18" charset="0"/>
              </a:rPr>
              <a:t>( оценивает достигнутые результаты)</a:t>
            </a:r>
            <a:endParaRPr lang="ru-RU" dirty="0" smtClean="0"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«Плюс – минус – интересно» </a:t>
            </a:r>
            <a:r>
              <a:rPr lang="ru-RU" sz="2400" dirty="0" smtClean="0">
                <a:latin typeface="Century Schoolbook" pitchFamily="18" charset="0"/>
              </a:rPr>
              <a:t>(таблица с графами)</a:t>
            </a:r>
            <a:endParaRPr lang="ru-RU" dirty="0" smtClean="0"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«Три – М» </a:t>
            </a:r>
            <a:r>
              <a:rPr lang="ru-RU" sz="2400" dirty="0" smtClean="0">
                <a:latin typeface="Century Schoolbook" pitchFamily="18" charset="0"/>
              </a:rPr>
              <a:t>(назови три момента удачной работы на уроке)</a:t>
            </a:r>
            <a:endParaRPr lang="ru-RU" dirty="0" smtClean="0">
              <a:latin typeface="Century Schoolbook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dirty="0" smtClean="0">
                <a:latin typeface="Century Schoolbook" pitchFamily="18" charset="0"/>
              </a:rPr>
              <a:t>Цель этапа: </a:t>
            </a:r>
            <a:r>
              <a:rPr lang="ru-RU" dirty="0" smtClean="0">
                <a:latin typeface="Century Schoolbook" pitchFamily="18" charset="0"/>
              </a:rPr>
              <a:t>Формирование умения оценивать свою деятельность</a:t>
            </a:r>
          </a:p>
        </p:txBody>
      </p:sp>
      <p:pic>
        <p:nvPicPr>
          <p:cNvPr id="5" name="Picture 4" descr="C:\Users\User\Downloads\857011631cbc16dd6e0181b7df60002b11095208a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653136"/>
            <a:ext cx="260029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  <a:latin typeface="Century Schoolbook" pitchFamily="18" charset="0"/>
              </a:rPr>
              <a:t>Ожидаемый результат</a:t>
            </a:r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endParaRPr lang="ru-RU" dirty="0"/>
          </a:p>
        </p:txBody>
      </p:sp>
      <p:pic>
        <p:nvPicPr>
          <p:cNvPr id="76806" name="Picture 6" descr="C:\Users\User\Downloads\integrati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1268760"/>
            <a:ext cx="6175204" cy="54033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42535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Century Schoolbook" pitchFamily="18" charset="0"/>
              </a:rPr>
              <a:t>Выделение наиболее успешных и интересных форм, вовлечения обучающихся с ОВЗ на различных этапах урока.</a:t>
            </a:r>
          </a:p>
          <a:p>
            <a:pPr marL="514350" indent="-514350">
              <a:buNone/>
            </a:pPr>
            <a:r>
              <a:rPr lang="ru-RU" sz="2400" dirty="0" smtClean="0">
                <a:latin typeface="Century Schoolbook" pitchFamily="18" charset="0"/>
              </a:rPr>
              <a:t>2.   </a:t>
            </a:r>
            <a:r>
              <a:rPr lang="ru-RU" sz="2400" dirty="0" smtClean="0">
                <a:latin typeface="Century Schoolbook" pitchFamily="18" charset="0"/>
              </a:rPr>
              <a:t>Повышение у учащихся с ОВЗ:</a:t>
            </a:r>
            <a:endParaRPr lang="ru-RU" sz="2400" dirty="0" smtClean="0">
              <a:latin typeface="Century Schoolbook" pitchFamily="18" charset="0"/>
            </a:endParaRPr>
          </a:p>
          <a:p>
            <a:pPr marL="514350" indent="-514350"/>
            <a:r>
              <a:rPr lang="ru-RU" sz="2400" dirty="0" smtClean="0">
                <a:latin typeface="Century Schoolbook" pitchFamily="18" charset="0"/>
              </a:rPr>
              <a:t>Познавательная  активность и интерес  к </a:t>
            </a:r>
            <a:r>
              <a:rPr lang="ru-RU" sz="2400" dirty="0" smtClean="0">
                <a:latin typeface="Century Schoolbook" pitchFamily="18" charset="0"/>
              </a:rPr>
              <a:t>обучению,</a:t>
            </a:r>
            <a:endParaRPr lang="ru-RU" sz="2400" dirty="0" smtClean="0">
              <a:latin typeface="Century Schoolbook" pitchFamily="18" charset="0"/>
            </a:endParaRPr>
          </a:p>
          <a:p>
            <a:pPr marL="514350" indent="-514350"/>
            <a:r>
              <a:rPr lang="ru-RU" sz="2400" dirty="0" smtClean="0">
                <a:latin typeface="Century Schoolbook" pitchFamily="18" charset="0"/>
              </a:rPr>
              <a:t>Работоспособность и самостоятельность на </a:t>
            </a:r>
            <a:r>
              <a:rPr lang="ru-RU" sz="2400" dirty="0" smtClean="0">
                <a:latin typeface="Century Schoolbook" pitchFamily="18" charset="0"/>
              </a:rPr>
              <a:t>уроке,</a:t>
            </a:r>
            <a:endParaRPr lang="ru-RU" sz="2400" dirty="0" smtClean="0">
              <a:latin typeface="Century Schoolbook" pitchFamily="18" charset="0"/>
            </a:endParaRPr>
          </a:p>
          <a:p>
            <a:pPr marL="514350" indent="-514350"/>
            <a:r>
              <a:rPr lang="ru-RU" sz="2400" dirty="0" smtClean="0">
                <a:latin typeface="Century Schoolbook" pitchFamily="18" charset="0"/>
              </a:rPr>
              <a:t>Коммуникативная </a:t>
            </a:r>
            <a:r>
              <a:rPr lang="ru-RU" sz="2400" dirty="0" smtClean="0">
                <a:latin typeface="Century Schoolbook" pitchFamily="18" charset="0"/>
              </a:rPr>
              <a:t>компетентность.</a:t>
            </a:r>
            <a:endParaRPr lang="ru-RU" sz="2400" dirty="0" smtClean="0">
              <a:latin typeface="Century Schoolbook" pitchFamily="18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Century Schoolbook" pitchFamily="18" charset="0"/>
            </a:endParaRPr>
          </a:p>
          <a:p>
            <a:pPr marL="514350" indent="-514350">
              <a:buAutoNum type="arabicPeriod"/>
            </a:pPr>
            <a:endParaRPr lang="ru-RU" sz="2800" dirty="0" smtClean="0">
              <a:latin typeface="Century Schoolbook" pitchFamily="18" charset="0"/>
            </a:endParaRP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  <a:latin typeface="Century Schoolbook" pitchFamily="18" charset="0"/>
              </a:rPr>
              <a:t>Заключение</a:t>
            </a:r>
            <a:br>
              <a:rPr lang="ru-RU" b="1" dirty="0" smtClean="0">
                <a:solidFill>
                  <a:srgbClr val="3333FF"/>
                </a:solidFill>
                <a:latin typeface="Century Schoolbook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3312368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lang="ru-RU" sz="2200" dirty="0" smtClean="0">
                <a:solidFill>
                  <a:srgbClr val="000000"/>
                </a:solidFill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Для детей с ОВЗ важным фактором урока должен быть способ организации учебной деятельности учащихся, а не только содержание учебного материала. Продуманная продуктивная организация процесса обучения немыслима без активного вовлечения учащихся в процесс получения знаний с помощью методов коррекционно-развивающего обучения.</a:t>
            </a:r>
          </a:p>
          <a:p>
            <a:pPr algn="just">
              <a:buNone/>
            </a:pPr>
            <a:r>
              <a:rPr lang="ru-RU" sz="2200" dirty="0" smtClean="0">
                <a:latin typeface="Century Schoolbook" pitchFamily="18" charset="0"/>
              </a:rPr>
              <a:t>         Несмотря </a:t>
            </a:r>
            <a:r>
              <a:rPr lang="ru-RU" sz="2200" dirty="0" smtClean="0">
                <a:latin typeface="Century Schoolbook" pitchFamily="18" charset="0"/>
              </a:rPr>
              <a:t>на краткость, данный обзор показывает, что перечисленные формы действительно составляют систему, поскольку обеспечивают активность мыслительной и практической деятельности учащихся на всех этапах урока, приводя к полноценному освоению учебного материала, эффективному и качественному овладению новыми знаниями и умениями. </a:t>
            </a:r>
          </a:p>
          <a:p>
            <a:pPr algn="just">
              <a:buNone/>
            </a:pPr>
            <a:endParaRPr lang="ru-RU" sz="2200" dirty="0" smtClean="0">
              <a:latin typeface="Century Schoolbook" pitchFamily="18" charset="0"/>
              <a:cs typeface="Arial" pitchFamily="34" charset="0"/>
            </a:endParaRP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ация\Море\корабль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016" y="2564904"/>
            <a:ext cx="3419475" cy="4032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899592" y="692696"/>
            <a:ext cx="5328592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latin typeface="Century Schoolbook" pitchFamily="18" charset="0"/>
              </a:rPr>
              <a:t>Учиться –все равно, что грести против течения </a:t>
            </a:r>
            <a:r>
              <a:rPr lang="he-IL" sz="3600" dirty="0">
                <a:latin typeface="Century Schoolbook" pitchFamily="18" charset="0"/>
                <a:cs typeface="Times New Roman" pitchFamily="18" charset="0"/>
              </a:rPr>
              <a:t>׃</a:t>
            </a:r>
            <a:r>
              <a:rPr lang="ru-RU" sz="3600" dirty="0">
                <a:latin typeface="Century Schoolbook" pitchFamily="18" charset="0"/>
                <a:cs typeface="Times New Roman" pitchFamily="18" charset="0"/>
              </a:rPr>
              <a:t> только перестанешь и тебя гонит </a:t>
            </a:r>
            <a:r>
              <a:rPr lang="ru-RU" sz="3600" dirty="0" smtClean="0">
                <a:latin typeface="Century Schoolbook" pitchFamily="18" charset="0"/>
                <a:cs typeface="Times New Roman" pitchFamily="18" charset="0"/>
              </a:rPr>
              <a:t>назад  </a:t>
            </a:r>
          </a:p>
          <a:p>
            <a:pPr>
              <a:defRPr/>
            </a:pPr>
            <a:r>
              <a:rPr lang="ru-RU" sz="2400" dirty="0" smtClean="0">
                <a:latin typeface="Century Schoolbook" pitchFamily="18" charset="0"/>
                <a:cs typeface="Times New Roman" pitchFamily="18" charset="0"/>
              </a:rPr>
              <a:t>               (китайская поговорка)</a:t>
            </a:r>
            <a:endParaRPr lang="ru-RU" sz="24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>Актуальность </a:t>
            </a:r>
            <a:endParaRPr lang="ru-RU" dirty="0">
              <a:solidFill>
                <a:srgbClr val="3333FF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>
                <a:latin typeface="Century Schoolbook" pitchFamily="18" charset="0"/>
              </a:rPr>
              <a:t>       Проблемы   образования детей с ОВЗ сегодня являются одними из самых актуальных.   Это связано, в первую очередь, с тем, что число детей с ограниченными возможностями здоровья и детей-инвалидов неуклонно растет.  </a:t>
            </a:r>
          </a:p>
          <a:p>
            <a:pPr algn="just">
              <a:buNone/>
            </a:pPr>
            <a:r>
              <a:rPr lang="ru-RU" sz="2200" dirty="0" smtClean="0">
                <a:latin typeface="Century Schoolbook" pitchFamily="18" charset="0"/>
              </a:rPr>
              <a:t>       Школа - главный этап  социализации для детей с ограниченными возможностями. Здесь они получают навыки, необходимые для полноценной жизни в обществе.</a:t>
            </a:r>
          </a:p>
          <a:p>
            <a:pPr algn="just">
              <a:buNone/>
            </a:pPr>
            <a:r>
              <a:rPr lang="ru-RU" sz="2200" dirty="0" smtClean="0">
                <a:latin typeface="Century Schoolbook" pitchFamily="18" charset="0"/>
              </a:rPr>
              <a:t>       У большинства обучающихся с ОВЗ отмечается недостаточный уровень познавательной активности, незрелость мотивации к учебной деятельности, сниженный уровень работоспособности и самостоятельности. Поэтому поиск и использование активных форм, методов и приёмов обучения является одним из необходимых средств повышения эффективности коррекционно-развивающего процесса в работе учителя.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16832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Разработать формы вовлечения обучающихся с интеллектуальными нарушениями  на различных этапах урока.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692696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3333FF"/>
                </a:solidFill>
                <a:latin typeface="Century Schoolbook" pitchFamily="18" charset="0"/>
              </a:rPr>
              <a:t>Цель проекта:</a:t>
            </a:r>
            <a:endParaRPr lang="ru-RU" sz="4400" b="1" dirty="0">
              <a:solidFill>
                <a:srgbClr val="3333FF"/>
              </a:solidFill>
              <a:latin typeface="Century Schoolbook" pitchFamily="18" charset="0"/>
            </a:endParaRPr>
          </a:p>
        </p:txBody>
      </p:sp>
      <p:pic>
        <p:nvPicPr>
          <p:cNvPr id="4" name="Picture 3" descr="C:\Users\User\Downloads\4354990_stock-photo-3d-small-people---main-p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573016"/>
            <a:ext cx="2713484" cy="27134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57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332656"/>
            <a:ext cx="576064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4400" b="1" spc="50" dirty="0" smtClean="0">
                <a:ln w="11430"/>
                <a:solidFill>
                  <a:srgbClr val="3333FF"/>
                </a:solidFill>
                <a:latin typeface="Century Schoolbook" pitchFamily="18" charset="0"/>
                <a:cs typeface="Times New Roman" pitchFamily="18" charset="0"/>
              </a:rPr>
              <a:t>Задачи:</a:t>
            </a:r>
            <a:endParaRPr lang="ru-RU" sz="4400" b="1" spc="50" dirty="0">
              <a:ln w="11430"/>
              <a:solidFill>
                <a:srgbClr val="3333FF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126876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1. Формирование  познавательной  активности  на  уроках.</a:t>
            </a:r>
          </a:p>
          <a:p>
            <a:r>
              <a:rPr lang="ru-RU" sz="2800" dirty="0" smtClean="0">
                <a:latin typeface="Century Schoolbook" pitchFamily="18" charset="0"/>
              </a:rPr>
              <a:t>2. Повышение    уровня    работоспособности    и   самостоятельности.</a:t>
            </a:r>
          </a:p>
          <a:p>
            <a:r>
              <a:rPr lang="ru-RU" sz="2800" dirty="0" smtClean="0">
                <a:latin typeface="Century Schoolbook" pitchFamily="18" charset="0"/>
              </a:rPr>
              <a:t>3. Развитие    коммуникативной    компетенции.</a:t>
            </a:r>
          </a:p>
          <a:p>
            <a:r>
              <a:rPr lang="ru-RU" sz="2800" dirty="0" smtClean="0">
                <a:latin typeface="Century Schoolbook" pitchFamily="18" charset="0"/>
              </a:rPr>
              <a:t>4. Повышения      эффективности       как образовательного,     так   и   коррекционно-развивающего       процесса. </a:t>
            </a:r>
          </a:p>
        </p:txBody>
      </p:sp>
      <p:pic>
        <p:nvPicPr>
          <p:cNvPr id="15" name="Picture 2" descr="Что лучше: ООО или ИП. Основные отличия. Критерии выбора. Б2 Бухгалтери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6" t="3993" r="9029" b="7639"/>
          <a:stretch>
            <a:fillRect/>
          </a:stretch>
        </p:blipFill>
        <p:spPr bwMode="auto">
          <a:xfrm>
            <a:off x="7452320" y="476672"/>
            <a:ext cx="1187624" cy="143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73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  <a:latin typeface="Century Schoolbook" pitchFamily="18" charset="0"/>
              </a:rPr>
              <a:t>Ресурсы проекта</a:t>
            </a:r>
            <a:endParaRPr lang="ru-RU" b="1" dirty="0">
              <a:solidFill>
                <a:srgbClr val="3333FF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Century Schoolbook" pitchFamily="18" charset="0"/>
              </a:rPr>
              <a:t>Организация пространства</a:t>
            </a:r>
          </a:p>
          <a:p>
            <a:r>
              <a:rPr lang="ru-RU" sz="2800" dirty="0" smtClean="0">
                <a:latin typeface="Century Schoolbook" pitchFamily="18" charset="0"/>
              </a:rPr>
              <a:t>Организация рабочего места</a:t>
            </a:r>
          </a:p>
          <a:p>
            <a:r>
              <a:rPr lang="ru-RU" sz="2800" dirty="0" smtClean="0">
                <a:latin typeface="Century Schoolbook" pitchFamily="18" charset="0"/>
              </a:rPr>
              <a:t>Технические средства обучения</a:t>
            </a:r>
          </a:p>
          <a:p>
            <a:r>
              <a:rPr lang="ru-RU" sz="2800" dirty="0" smtClean="0">
                <a:latin typeface="Century Schoolbook" pitchFamily="18" charset="0"/>
              </a:rPr>
              <a:t>Учебники, тетради, дидактический материал</a:t>
            </a:r>
            <a:endParaRPr lang="ru-RU" sz="2800" dirty="0">
              <a:latin typeface="Century Schoolbook" pitchFamily="18" charset="0"/>
            </a:endParaRPr>
          </a:p>
        </p:txBody>
      </p:sp>
      <p:pic>
        <p:nvPicPr>
          <p:cNvPr id="4" name="Picture 5" descr="C:\Users\User\Downloads\clipboard and penci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717032"/>
            <a:ext cx="3048000" cy="267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  <a:latin typeface="Century Schoolbook" pitchFamily="18" charset="0"/>
              </a:rPr>
              <a:t>Принципы коррекционной работы</a:t>
            </a:r>
            <a:endParaRPr lang="ru-RU" b="1" dirty="0">
              <a:solidFill>
                <a:srgbClr val="3333FF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Century Schoolbook" pitchFamily="18" charset="0"/>
              </a:rPr>
              <a:t>1. Индивидуальный подход к каждому ученику.</a:t>
            </a:r>
          </a:p>
          <a:p>
            <a:pPr>
              <a:buNone/>
            </a:pPr>
            <a:r>
              <a:rPr lang="ru-RU" sz="2400" dirty="0" smtClean="0">
                <a:latin typeface="Century Schoolbook" pitchFamily="18" charset="0"/>
              </a:rPr>
              <a:t>2. Предотвращение наступления утомления, используя для этого разнообразные </a:t>
            </a:r>
            <a:r>
              <a:rPr lang="ru-RU" sz="2400" dirty="0" smtClean="0">
                <a:latin typeface="Century Schoolbook" pitchFamily="18" charset="0"/>
              </a:rPr>
              <a:t>средства.</a:t>
            </a:r>
            <a:endParaRPr lang="ru-RU" sz="24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Century Schoolbook" pitchFamily="18" charset="0"/>
              </a:rPr>
              <a:t>3. Использование методов, активизирующих познавательную деятельность учащихся, развивающих их устную и письменную речь и формирующих необходимые учебные навыки. </a:t>
            </a:r>
          </a:p>
          <a:p>
            <a:pPr>
              <a:buNone/>
            </a:pPr>
            <a:r>
              <a:rPr lang="ru-RU" sz="2400" dirty="0" smtClean="0">
                <a:latin typeface="Century Schoolbook" pitchFamily="18" charset="0"/>
              </a:rPr>
              <a:t>4. Проявление педагогического такта. Постоянное поощрение за малейшие успехи, своевременная и тактическая помощь каждому ребёнку, развитие в нём веры в собственные силы и возможности.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492896"/>
            <a:ext cx="7871691" cy="388843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Психологический настрой </a:t>
            </a:r>
            <a:r>
              <a:rPr lang="ru-RU" sz="2400" dirty="0" smtClean="0">
                <a:latin typeface="Century Schoolbook" pitchFamily="18" charset="0"/>
              </a:rPr>
              <a:t>(обмен настроением, проговаривание стихотворения, музыка, улыбка и т.д.)</a:t>
            </a:r>
            <a:endParaRPr lang="ru-RU" dirty="0" smtClean="0"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Экран настроения </a:t>
            </a:r>
            <a:r>
              <a:rPr lang="ru-RU" sz="2400" dirty="0" smtClean="0">
                <a:latin typeface="Century Schoolbook" pitchFamily="18" charset="0"/>
              </a:rPr>
              <a:t>(солнышко, тучки, смайлики и т.д.)</a:t>
            </a:r>
            <a:endParaRPr lang="ru-RU" dirty="0" smtClean="0"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Просмотр видеоролика</a:t>
            </a:r>
            <a:endParaRPr lang="ru-RU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76672"/>
            <a:ext cx="838842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400" b="1" dirty="0" smtClean="0">
                <a:solidFill>
                  <a:srgbClr val="3333FF"/>
                </a:solidFill>
                <a:latin typeface="Century Schoolbook" pitchFamily="18" charset="0"/>
              </a:rPr>
              <a:t>Организационный этап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412776"/>
            <a:ext cx="78488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entury Schoolbook" pitchFamily="18" charset="0"/>
              </a:rPr>
              <a:t>Цель этапа</a:t>
            </a:r>
            <a:r>
              <a:rPr lang="ru-RU" dirty="0" smtClean="0">
                <a:latin typeface="Century Schoolbook" pitchFamily="18" charset="0"/>
              </a:rPr>
              <a:t>: Предполагает осознанное вхождение учащегося в пространство учебной деятельности</a:t>
            </a:r>
            <a:endParaRPr lang="ru-RU" sz="2800" dirty="0">
              <a:latin typeface="Century Schoolbook" pitchFamily="18" charset="0"/>
            </a:endParaRPr>
          </a:p>
        </p:txBody>
      </p:sp>
      <p:pic>
        <p:nvPicPr>
          <p:cNvPr id="9" name="Picture 4" descr="C:\Users\User\Downloads\857011631cbc16dd6e0181b7df60002b11095208a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869160"/>
            <a:ext cx="2262223" cy="16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060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>Проверка домашнего задания</a:t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> </a:t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72816"/>
            <a:ext cx="7787208" cy="4353347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Century Schoolbook" pitchFamily="18" charset="0"/>
              </a:rPr>
              <a:t>     </a:t>
            </a:r>
            <a:r>
              <a:rPr lang="ru-RU" sz="2000" b="1" dirty="0" smtClean="0">
                <a:latin typeface="Century Schoolbook" pitchFamily="18" charset="0"/>
              </a:rPr>
              <a:t>Цель этапа: </a:t>
            </a:r>
            <a:r>
              <a:rPr lang="ru-RU" sz="2000" dirty="0" smtClean="0">
                <a:latin typeface="Century Schoolbook" pitchFamily="18" charset="0"/>
              </a:rPr>
              <a:t>Формирование навыков и умений самостоятельной деятельности и подготовки ученика к самообразованию.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Крос</a:t>
            </a:r>
            <a:r>
              <a:rPr lang="en-US" dirty="0" smtClean="0">
                <a:solidFill>
                  <a:srgbClr val="FF0000"/>
                </a:solidFill>
                <a:latin typeface="Century Schoolbook" pitchFamily="18" charset="0"/>
              </a:rPr>
              <a:t>c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ворд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(герои произведения, животные, виды  спорта и т.д.)</a:t>
            </a:r>
            <a:endParaRPr lang="ru-RU" dirty="0" smtClean="0">
              <a:latin typeface="Century School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Ромашка 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Блума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(цветок из … лепестков, на каждом вопрос)</a:t>
            </a:r>
            <a:endParaRPr lang="ru-RU" dirty="0" smtClean="0">
              <a:latin typeface="Century Schoolbook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Да – 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нетка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(учитель </a:t>
            </a:r>
            <a:r>
              <a:rPr lang="ru-RU" sz="2400" dirty="0" smtClean="0">
                <a:latin typeface="Century Schoolbook" pitchFamily="18" charset="0"/>
              </a:rPr>
              <a:t>ставит </a:t>
            </a:r>
            <a:r>
              <a:rPr lang="ru-RU" sz="2400" dirty="0" smtClean="0">
                <a:latin typeface="Century Schoolbook" pitchFamily="18" charset="0"/>
              </a:rPr>
              <a:t>вопрос, учение – отвечает словом «да» или «нет»)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4" name="Picture 4" descr="C:\Users\User\Downloads\857011631cbc16dd6e0181b7df60002b11095208a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5013176"/>
            <a:ext cx="2262223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b="1" dirty="0" smtClean="0">
                <a:solidFill>
                  <a:srgbClr val="3333FF"/>
                </a:solidFill>
                <a:latin typeface="Century Schoolbook" pitchFamily="18" charset="0"/>
              </a:rPr>
              <a:t>Объяснение нового материала</a:t>
            </a:r>
            <a: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  <a:t/>
            </a:r>
            <a:br>
              <a:rPr lang="ru-RU" dirty="0" smtClean="0">
                <a:solidFill>
                  <a:srgbClr val="3333FF"/>
                </a:solidFill>
                <a:latin typeface="Century Schoolbook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1"/>
            <a:ext cx="8229600" cy="414908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«Виртуальная экскурсия» </a:t>
            </a:r>
            <a:r>
              <a:rPr lang="ru-RU" sz="2400" dirty="0" smtClean="0">
                <a:latin typeface="Century Schoolbook" pitchFamily="18" charset="0"/>
              </a:rPr>
              <a:t>(экскурсия на предприятия, в общественные места и т.д.)</a:t>
            </a:r>
            <a:endParaRPr lang="ru-RU" dirty="0" smtClean="0"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«До и После» </a:t>
            </a:r>
            <a:r>
              <a:rPr lang="ru-RU" sz="2400" dirty="0" smtClean="0">
                <a:latin typeface="Century Schoolbook" pitchFamily="18" charset="0"/>
              </a:rPr>
              <a:t>(столбец «до» заполняется до изучения новой темы, столбец «после» в конце урока, делает сравнение и вывод)</a:t>
            </a:r>
            <a:endParaRPr lang="ru-RU" dirty="0" smtClean="0"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«Создай паспорт» </a:t>
            </a:r>
            <a:r>
              <a:rPr lang="ru-RU" sz="2400" dirty="0" smtClean="0">
                <a:latin typeface="Century Schoolbook" pitchFamily="18" charset="0"/>
              </a:rPr>
              <a:t>(создание краткой характеристики изучаемого понятия, явления, предмета и сравнение его с другими сходными понятиями)</a:t>
            </a:r>
            <a:endParaRPr lang="ru-RU" dirty="0" smtClean="0"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0080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entury Schoolbook" pitchFamily="18" charset="0"/>
              </a:rPr>
              <a:t> </a:t>
            </a:r>
            <a:r>
              <a:rPr lang="ru-RU" b="1" dirty="0" smtClean="0">
                <a:latin typeface="Century Schoolbook" pitchFamily="18" charset="0"/>
              </a:rPr>
              <a:t>Цель этапа: </a:t>
            </a:r>
            <a:r>
              <a:rPr lang="ru-RU" dirty="0" smtClean="0">
                <a:latin typeface="Century Schoolbook" pitchFamily="18" charset="0"/>
              </a:rPr>
              <a:t>усвоение новых </a:t>
            </a:r>
            <a:r>
              <a:rPr lang="ru-RU" dirty="0" smtClean="0">
                <a:latin typeface="Century Schoolbook" pitchFamily="18" charset="0"/>
              </a:rPr>
              <a:t>понятий </a:t>
            </a:r>
            <a:r>
              <a:rPr lang="ru-RU" dirty="0" smtClean="0">
                <a:latin typeface="Century Schoolbook" pitchFamily="18" charset="0"/>
              </a:rPr>
              <a:t>способов действий, формирование системы понятий и способов самостоятельной поисковой деятельности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атистические данные в таблицах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4556</TotalTime>
  <Words>713</Words>
  <Application>Microsoft Office PowerPoint</Application>
  <PresentationFormat>Экран (4:3)</PresentationFormat>
  <Paragraphs>64</Paragraphs>
  <Slides>14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Schoolbook</vt:lpstr>
      <vt:lpstr>Times New Roman</vt:lpstr>
      <vt:lpstr>Статистические данные в таблицах</vt:lpstr>
      <vt:lpstr>Формы и методы работы с детьми с ОВЗ</vt:lpstr>
      <vt:lpstr>Актуальность </vt:lpstr>
      <vt:lpstr>Презентация PowerPoint</vt:lpstr>
      <vt:lpstr>Презентация PowerPoint</vt:lpstr>
      <vt:lpstr>Ресурсы проекта</vt:lpstr>
      <vt:lpstr>Принципы коррекционной работы</vt:lpstr>
      <vt:lpstr>Презентация PowerPoint</vt:lpstr>
      <vt:lpstr>  Проверка домашнего задания   </vt:lpstr>
      <vt:lpstr> Объяснение нового материала </vt:lpstr>
      <vt:lpstr>Закрепление, повторение</vt:lpstr>
      <vt:lpstr>Рефлексия </vt:lpstr>
      <vt:lpstr>Ожидаемый результат 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Статистические данные в таблицах</dc:title>
  <dc:creator>Михайлик Инесса Ивановна</dc:creator>
  <cp:lastModifiedBy>User</cp:lastModifiedBy>
  <cp:revision>310</cp:revision>
  <dcterms:created xsi:type="dcterms:W3CDTF">2015-03-24T11:03:57Z</dcterms:created>
  <dcterms:modified xsi:type="dcterms:W3CDTF">2017-11-29T04:35:02Z</dcterms:modified>
</cp:coreProperties>
</file>